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</p:sldMasterIdLst>
  <p:notesMasterIdLst>
    <p:notesMasterId r:id="rId43"/>
  </p:notesMasterIdLst>
  <p:handoutMasterIdLst>
    <p:handoutMasterId r:id="rId44"/>
  </p:handoutMasterIdLst>
  <p:sldIdLst>
    <p:sldId id="256" r:id="rId4"/>
    <p:sldId id="270" r:id="rId5"/>
    <p:sldId id="328" r:id="rId6"/>
    <p:sldId id="413" r:id="rId7"/>
    <p:sldId id="307" r:id="rId8"/>
    <p:sldId id="308" r:id="rId9"/>
    <p:sldId id="398" r:id="rId10"/>
    <p:sldId id="366" r:id="rId11"/>
    <p:sldId id="400" r:id="rId12"/>
    <p:sldId id="300" r:id="rId13"/>
    <p:sldId id="313" r:id="rId14"/>
    <p:sldId id="287" r:id="rId15"/>
    <p:sldId id="410" r:id="rId16"/>
    <p:sldId id="411" r:id="rId17"/>
    <p:sldId id="299" r:id="rId18"/>
    <p:sldId id="406" r:id="rId19"/>
    <p:sldId id="329" r:id="rId20"/>
    <p:sldId id="314" r:id="rId21"/>
    <p:sldId id="381" r:id="rId22"/>
    <p:sldId id="416" r:id="rId23"/>
    <p:sldId id="417" r:id="rId24"/>
    <p:sldId id="325" r:id="rId25"/>
    <p:sldId id="407" r:id="rId26"/>
    <p:sldId id="370" r:id="rId27"/>
    <p:sldId id="320" r:id="rId28"/>
    <p:sldId id="323" r:id="rId29"/>
    <p:sldId id="293" r:id="rId30"/>
    <p:sldId id="330" r:id="rId31"/>
    <p:sldId id="399" r:id="rId32"/>
    <p:sldId id="281" r:id="rId33"/>
    <p:sldId id="271" r:id="rId34"/>
    <p:sldId id="272" r:id="rId35"/>
    <p:sldId id="273" r:id="rId36"/>
    <p:sldId id="274" r:id="rId37"/>
    <p:sldId id="282" r:id="rId38"/>
    <p:sldId id="277" r:id="rId39"/>
    <p:sldId id="283" r:id="rId40"/>
    <p:sldId id="279" r:id="rId41"/>
    <p:sldId id="284" r:id="rId42"/>
  </p:sldIdLst>
  <p:sldSz cx="12192000" cy="6858000"/>
  <p:notesSz cx="7010400" cy="92964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B9A6"/>
    <a:srgbClr val="2F1E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57" autoAdjust="0"/>
  </p:normalViewPr>
  <p:slideViewPr>
    <p:cSldViewPr>
      <p:cViewPr varScale="1">
        <p:scale>
          <a:sx n="110" d="100"/>
          <a:sy n="110" d="100"/>
        </p:scale>
        <p:origin x="576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2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61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74A079-9DC2-4222-B4EB-224174D6F37A}" type="doc">
      <dgm:prSet loTypeId="urn:microsoft.com/office/officeart/2005/8/layout/default#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B0986E6D-6D47-4D85-A03B-256A4F961438}">
      <dgm:prSet phldrT="[Text]" custT="1"/>
      <dgm:spPr/>
      <dgm:t>
        <a:bodyPr/>
        <a:lstStyle/>
        <a:p>
          <a:r>
            <a:rPr lang="en-CA" sz="1600" dirty="0">
              <a:solidFill>
                <a:srgbClr val="C2B9A6"/>
              </a:solidFill>
            </a:rPr>
            <a:t>Bachelors of Science in Agriculture (B. Sc.)</a:t>
          </a:r>
        </a:p>
      </dgm:t>
    </dgm:pt>
    <dgm:pt modelId="{944137D7-CB31-4D5D-AC72-4D9809C0F020}" type="parTrans" cxnId="{EBB0F898-B1A3-4C07-B917-B3CB7F46C5CC}">
      <dgm:prSet/>
      <dgm:spPr/>
      <dgm:t>
        <a:bodyPr/>
        <a:lstStyle/>
        <a:p>
          <a:endParaRPr lang="en-CA" sz="1600">
            <a:solidFill>
              <a:srgbClr val="2F1E0C"/>
            </a:solidFill>
          </a:endParaRPr>
        </a:p>
      </dgm:t>
    </dgm:pt>
    <dgm:pt modelId="{075D107D-4964-4FE4-B517-53A7E1ED1163}" type="sibTrans" cxnId="{EBB0F898-B1A3-4C07-B917-B3CB7F46C5CC}">
      <dgm:prSet/>
      <dgm:spPr/>
      <dgm:t>
        <a:bodyPr/>
        <a:lstStyle/>
        <a:p>
          <a:endParaRPr lang="en-CA" sz="1600">
            <a:solidFill>
              <a:srgbClr val="2F1E0C"/>
            </a:solidFill>
          </a:endParaRPr>
        </a:p>
      </dgm:t>
    </dgm:pt>
    <dgm:pt modelId="{1EEE4C71-0859-4012-A356-F51F0AA1CD46}">
      <dgm:prSet phldrT="[Text]" custT="1"/>
      <dgm:spPr/>
      <dgm:t>
        <a:bodyPr/>
        <a:lstStyle/>
        <a:p>
          <a:r>
            <a:rPr lang="en-CA" sz="1600" dirty="0">
              <a:solidFill>
                <a:srgbClr val="C2B9A6"/>
              </a:solidFill>
            </a:rPr>
            <a:t>Professional </a:t>
          </a:r>
          <a:r>
            <a:rPr lang="en-CA" sz="1600" dirty="0" err="1">
              <a:solidFill>
                <a:srgbClr val="C2B9A6"/>
              </a:solidFill>
            </a:rPr>
            <a:t>Agrologists</a:t>
          </a:r>
          <a:r>
            <a:rPr lang="en-CA" sz="1600" dirty="0">
              <a:solidFill>
                <a:srgbClr val="C2B9A6"/>
              </a:solidFill>
            </a:rPr>
            <a:t> (P. Ag)</a:t>
          </a:r>
        </a:p>
      </dgm:t>
    </dgm:pt>
    <dgm:pt modelId="{8E945384-33C2-4F21-BADD-4D5263716DC2}" type="parTrans" cxnId="{8C7EDE05-2421-47B1-B1AB-FD7E42140707}">
      <dgm:prSet/>
      <dgm:spPr/>
      <dgm:t>
        <a:bodyPr/>
        <a:lstStyle/>
        <a:p>
          <a:endParaRPr lang="en-CA" sz="1600">
            <a:solidFill>
              <a:srgbClr val="2F1E0C"/>
            </a:solidFill>
          </a:endParaRPr>
        </a:p>
      </dgm:t>
    </dgm:pt>
    <dgm:pt modelId="{8B2B162F-0A18-406B-B632-4A5DC935BD36}" type="sibTrans" cxnId="{8C7EDE05-2421-47B1-B1AB-FD7E42140707}">
      <dgm:prSet/>
      <dgm:spPr/>
      <dgm:t>
        <a:bodyPr/>
        <a:lstStyle/>
        <a:p>
          <a:endParaRPr lang="en-CA" sz="1600">
            <a:solidFill>
              <a:srgbClr val="2F1E0C"/>
            </a:solidFill>
          </a:endParaRPr>
        </a:p>
      </dgm:t>
    </dgm:pt>
    <dgm:pt modelId="{7A5ACBF4-5555-4A17-B594-5552A014DB68}">
      <dgm:prSet phldrT="[Text]" custT="1"/>
      <dgm:spPr/>
      <dgm:t>
        <a:bodyPr/>
        <a:lstStyle/>
        <a:p>
          <a:r>
            <a:rPr lang="en-CA" sz="1600">
              <a:solidFill>
                <a:srgbClr val="C2B9A6"/>
              </a:solidFill>
            </a:rPr>
            <a:t>Certified Agricultural Consultants (CAC)</a:t>
          </a:r>
          <a:endParaRPr lang="en-CA" sz="1600" dirty="0">
            <a:solidFill>
              <a:srgbClr val="C2B9A6"/>
            </a:solidFill>
          </a:endParaRPr>
        </a:p>
      </dgm:t>
    </dgm:pt>
    <dgm:pt modelId="{52AC1D24-DADC-4201-8137-C35B3EBA9A47}" type="parTrans" cxnId="{F68AACB8-C4E7-4314-BC95-8BDD872E3419}">
      <dgm:prSet/>
      <dgm:spPr/>
      <dgm:t>
        <a:bodyPr/>
        <a:lstStyle/>
        <a:p>
          <a:endParaRPr lang="en-CA" sz="1600">
            <a:solidFill>
              <a:srgbClr val="2F1E0C"/>
            </a:solidFill>
          </a:endParaRPr>
        </a:p>
      </dgm:t>
    </dgm:pt>
    <dgm:pt modelId="{0BF9F530-91F4-43AF-B44A-422E3C007328}" type="sibTrans" cxnId="{F68AACB8-C4E7-4314-BC95-8BDD872E3419}">
      <dgm:prSet/>
      <dgm:spPr/>
      <dgm:t>
        <a:bodyPr/>
        <a:lstStyle/>
        <a:p>
          <a:endParaRPr lang="en-CA" sz="1600">
            <a:solidFill>
              <a:srgbClr val="2F1E0C"/>
            </a:solidFill>
          </a:endParaRPr>
        </a:p>
      </dgm:t>
    </dgm:pt>
    <dgm:pt modelId="{870EAA53-62C4-4A57-B73C-7FF31DF40AE2}">
      <dgm:prSet phldrT="[Text]" custT="1"/>
      <dgm:spPr/>
      <dgm:t>
        <a:bodyPr/>
        <a:lstStyle/>
        <a:p>
          <a:r>
            <a:rPr lang="en-CA" sz="1600" dirty="0">
              <a:solidFill>
                <a:srgbClr val="C2B9A6"/>
              </a:solidFill>
            </a:rPr>
            <a:t>Former and current farm managers and producers</a:t>
          </a:r>
        </a:p>
      </dgm:t>
    </dgm:pt>
    <dgm:pt modelId="{300EDC09-07AE-4E7B-9DAC-50C972432F77}" type="parTrans" cxnId="{3CC1BBC9-A996-4619-8518-D4ADC4D3F7BF}">
      <dgm:prSet/>
      <dgm:spPr/>
      <dgm:t>
        <a:bodyPr/>
        <a:lstStyle/>
        <a:p>
          <a:endParaRPr lang="en-CA" sz="1600">
            <a:solidFill>
              <a:srgbClr val="2F1E0C"/>
            </a:solidFill>
          </a:endParaRPr>
        </a:p>
      </dgm:t>
    </dgm:pt>
    <dgm:pt modelId="{B08E9551-116C-4B14-9EF7-83835EDB6B67}" type="sibTrans" cxnId="{3CC1BBC9-A996-4619-8518-D4ADC4D3F7BF}">
      <dgm:prSet/>
      <dgm:spPr/>
      <dgm:t>
        <a:bodyPr/>
        <a:lstStyle/>
        <a:p>
          <a:endParaRPr lang="en-CA" sz="1600">
            <a:solidFill>
              <a:srgbClr val="2F1E0C"/>
            </a:solidFill>
          </a:endParaRPr>
        </a:p>
      </dgm:t>
    </dgm:pt>
    <dgm:pt modelId="{864FB2D4-20AB-487A-B00C-0C3D5AAF00CF}" type="pres">
      <dgm:prSet presAssocID="{5C74A079-9DC2-4222-B4EB-224174D6F37A}" presName="diagram" presStyleCnt="0">
        <dgm:presLayoutVars>
          <dgm:dir/>
          <dgm:resizeHandles val="exact"/>
        </dgm:presLayoutVars>
      </dgm:prSet>
      <dgm:spPr/>
    </dgm:pt>
    <dgm:pt modelId="{94E71699-420B-4D3C-A0BE-26089424C843}" type="pres">
      <dgm:prSet presAssocID="{B0986E6D-6D47-4D85-A03B-256A4F961438}" presName="node" presStyleLbl="node1" presStyleIdx="0" presStyleCnt="4">
        <dgm:presLayoutVars>
          <dgm:bulletEnabled val="1"/>
        </dgm:presLayoutVars>
      </dgm:prSet>
      <dgm:spPr/>
    </dgm:pt>
    <dgm:pt modelId="{11F28690-D6D1-4777-9D24-278D7A82A8D3}" type="pres">
      <dgm:prSet presAssocID="{075D107D-4964-4FE4-B517-53A7E1ED1163}" presName="sibTrans" presStyleCnt="0"/>
      <dgm:spPr/>
    </dgm:pt>
    <dgm:pt modelId="{B87100A3-63F0-4C06-BB7D-D3EFE50DB64C}" type="pres">
      <dgm:prSet presAssocID="{1EEE4C71-0859-4012-A356-F51F0AA1CD46}" presName="node" presStyleLbl="node1" presStyleIdx="1" presStyleCnt="4">
        <dgm:presLayoutVars>
          <dgm:bulletEnabled val="1"/>
        </dgm:presLayoutVars>
      </dgm:prSet>
      <dgm:spPr/>
    </dgm:pt>
    <dgm:pt modelId="{FF0E8C9B-C3D8-4FF5-851D-5D2487C044F8}" type="pres">
      <dgm:prSet presAssocID="{8B2B162F-0A18-406B-B632-4A5DC935BD36}" presName="sibTrans" presStyleCnt="0"/>
      <dgm:spPr/>
    </dgm:pt>
    <dgm:pt modelId="{FBA221E0-A1FC-44D6-BDC9-39041E3B30E4}" type="pres">
      <dgm:prSet presAssocID="{7A5ACBF4-5555-4A17-B594-5552A014DB68}" presName="node" presStyleLbl="node1" presStyleIdx="2" presStyleCnt="4">
        <dgm:presLayoutVars>
          <dgm:bulletEnabled val="1"/>
        </dgm:presLayoutVars>
      </dgm:prSet>
      <dgm:spPr/>
    </dgm:pt>
    <dgm:pt modelId="{DD542DD7-A673-4F58-AFF8-64B05EFA6401}" type="pres">
      <dgm:prSet presAssocID="{0BF9F530-91F4-43AF-B44A-422E3C007328}" presName="sibTrans" presStyleCnt="0"/>
      <dgm:spPr/>
    </dgm:pt>
    <dgm:pt modelId="{B09E539C-6646-47EE-8C62-1CD124CA4971}" type="pres">
      <dgm:prSet presAssocID="{870EAA53-62C4-4A57-B73C-7FF31DF40AE2}" presName="node" presStyleLbl="node1" presStyleIdx="3" presStyleCnt="4">
        <dgm:presLayoutVars>
          <dgm:bulletEnabled val="1"/>
        </dgm:presLayoutVars>
      </dgm:prSet>
      <dgm:spPr/>
    </dgm:pt>
  </dgm:ptLst>
  <dgm:cxnLst>
    <dgm:cxn modelId="{8C7EDE05-2421-47B1-B1AB-FD7E42140707}" srcId="{5C74A079-9DC2-4222-B4EB-224174D6F37A}" destId="{1EEE4C71-0859-4012-A356-F51F0AA1CD46}" srcOrd="1" destOrd="0" parTransId="{8E945384-33C2-4F21-BADD-4D5263716DC2}" sibTransId="{8B2B162F-0A18-406B-B632-4A5DC935BD36}"/>
    <dgm:cxn modelId="{5800F427-0EEF-4126-BCF8-8B429D8EC930}" type="presOf" srcId="{B0986E6D-6D47-4D85-A03B-256A4F961438}" destId="{94E71699-420B-4D3C-A0BE-26089424C843}" srcOrd="0" destOrd="0" presId="urn:microsoft.com/office/officeart/2005/8/layout/default#1"/>
    <dgm:cxn modelId="{EBB0F898-B1A3-4C07-B917-B3CB7F46C5CC}" srcId="{5C74A079-9DC2-4222-B4EB-224174D6F37A}" destId="{B0986E6D-6D47-4D85-A03B-256A4F961438}" srcOrd="0" destOrd="0" parTransId="{944137D7-CB31-4D5D-AC72-4D9809C0F020}" sibTransId="{075D107D-4964-4FE4-B517-53A7E1ED1163}"/>
    <dgm:cxn modelId="{52FED59C-A658-4267-8E28-929AAF47521C}" type="presOf" srcId="{1EEE4C71-0859-4012-A356-F51F0AA1CD46}" destId="{B87100A3-63F0-4C06-BB7D-D3EFE50DB64C}" srcOrd="0" destOrd="0" presId="urn:microsoft.com/office/officeart/2005/8/layout/default#1"/>
    <dgm:cxn modelId="{36A0AE9E-AFF2-4D5E-BAC9-02B3B40BFE7D}" type="presOf" srcId="{870EAA53-62C4-4A57-B73C-7FF31DF40AE2}" destId="{B09E539C-6646-47EE-8C62-1CD124CA4971}" srcOrd="0" destOrd="0" presId="urn:microsoft.com/office/officeart/2005/8/layout/default#1"/>
    <dgm:cxn modelId="{ABBE15B7-AD33-49A4-B74D-AF7196EFDDEF}" type="presOf" srcId="{5C74A079-9DC2-4222-B4EB-224174D6F37A}" destId="{864FB2D4-20AB-487A-B00C-0C3D5AAF00CF}" srcOrd="0" destOrd="0" presId="urn:microsoft.com/office/officeart/2005/8/layout/default#1"/>
    <dgm:cxn modelId="{F68AACB8-C4E7-4314-BC95-8BDD872E3419}" srcId="{5C74A079-9DC2-4222-B4EB-224174D6F37A}" destId="{7A5ACBF4-5555-4A17-B594-5552A014DB68}" srcOrd="2" destOrd="0" parTransId="{52AC1D24-DADC-4201-8137-C35B3EBA9A47}" sibTransId="{0BF9F530-91F4-43AF-B44A-422E3C007328}"/>
    <dgm:cxn modelId="{8C87EAC2-B53D-49FF-BA41-2DEC8C355DBA}" type="presOf" srcId="{7A5ACBF4-5555-4A17-B594-5552A014DB68}" destId="{FBA221E0-A1FC-44D6-BDC9-39041E3B30E4}" srcOrd="0" destOrd="0" presId="urn:microsoft.com/office/officeart/2005/8/layout/default#1"/>
    <dgm:cxn modelId="{3CC1BBC9-A996-4619-8518-D4ADC4D3F7BF}" srcId="{5C74A079-9DC2-4222-B4EB-224174D6F37A}" destId="{870EAA53-62C4-4A57-B73C-7FF31DF40AE2}" srcOrd="3" destOrd="0" parTransId="{300EDC09-07AE-4E7B-9DAC-50C972432F77}" sibTransId="{B08E9551-116C-4B14-9EF7-83835EDB6B67}"/>
    <dgm:cxn modelId="{C28FA8A5-6236-454B-946A-412BA8C7C7E2}" type="presParOf" srcId="{864FB2D4-20AB-487A-B00C-0C3D5AAF00CF}" destId="{94E71699-420B-4D3C-A0BE-26089424C843}" srcOrd="0" destOrd="0" presId="urn:microsoft.com/office/officeart/2005/8/layout/default#1"/>
    <dgm:cxn modelId="{2C56F7E6-B7AE-4899-BA8B-190E588FC581}" type="presParOf" srcId="{864FB2D4-20AB-487A-B00C-0C3D5AAF00CF}" destId="{11F28690-D6D1-4777-9D24-278D7A82A8D3}" srcOrd="1" destOrd="0" presId="urn:microsoft.com/office/officeart/2005/8/layout/default#1"/>
    <dgm:cxn modelId="{F8A3E583-E1CF-485C-BD73-1EED4E0BC072}" type="presParOf" srcId="{864FB2D4-20AB-487A-B00C-0C3D5AAF00CF}" destId="{B87100A3-63F0-4C06-BB7D-D3EFE50DB64C}" srcOrd="2" destOrd="0" presId="urn:microsoft.com/office/officeart/2005/8/layout/default#1"/>
    <dgm:cxn modelId="{5C129318-36B2-4121-83C0-2F9C6FB8ADDA}" type="presParOf" srcId="{864FB2D4-20AB-487A-B00C-0C3D5AAF00CF}" destId="{FF0E8C9B-C3D8-4FF5-851D-5D2487C044F8}" srcOrd="3" destOrd="0" presId="urn:microsoft.com/office/officeart/2005/8/layout/default#1"/>
    <dgm:cxn modelId="{7782538E-4E9B-4810-994C-0DC307AC5639}" type="presParOf" srcId="{864FB2D4-20AB-487A-B00C-0C3D5AAF00CF}" destId="{FBA221E0-A1FC-44D6-BDC9-39041E3B30E4}" srcOrd="4" destOrd="0" presId="urn:microsoft.com/office/officeart/2005/8/layout/default#1"/>
    <dgm:cxn modelId="{85B1A887-8B4C-4B32-BECD-182B1D207A4E}" type="presParOf" srcId="{864FB2D4-20AB-487A-B00C-0C3D5AAF00CF}" destId="{DD542DD7-A673-4F58-AFF8-64B05EFA6401}" srcOrd="5" destOrd="0" presId="urn:microsoft.com/office/officeart/2005/8/layout/default#1"/>
    <dgm:cxn modelId="{3A8128B7-5D7E-45CD-B0FB-9F8621C9DB12}" type="presParOf" srcId="{864FB2D4-20AB-487A-B00C-0C3D5AAF00CF}" destId="{B09E539C-6646-47EE-8C62-1CD124CA4971}" srcOrd="6" destOrd="0" presId="urn:microsoft.com/office/officeart/2005/8/layout/default#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71699-420B-4D3C-A0BE-26089424C843}">
      <dsp:nvSpPr>
        <dsp:cNvPr id="0" name=""/>
        <dsp:cNvSpPr/>
      </dsp:nvSpPr>
      <dsp:spPr>
        <a:xfrm>
          <a:off x="586" y="362"/>
          <a:ext cx="2285441" cy="13712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>
              <a:solidFill>
                <a:srgbClr val="C2B9A6"/>
              </a:solidFill>
            </a:rPr>
            <a:t>Bachelors of Science in Agriculture (B. Sc.)</a:t>
          </a:r>
        </a:p>
      </dsp:txBody>
      <dsp:txXfrm>
        <a:off x="586" y="362"/>
        <a:ext cx="2285441" cy="1371265"/>
      </dsp:txXfrm>
    </dsp:sp>
    <dsp:sp modelId="{B87100A3-63F0-4C06-BB7D-D3EFE50DB64C}">
      <dsp:nvSpPr>
        <dsp:cNvPr id="0" name=""/>
        <dsp:cNvSpPr/>
      </dsp:nvSpPr>
      <dsp:spPr>
        <a:xfrm>
          <a:off x="2514572" y="362"/>
          <a:ext cx="2285441" cy="13712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>
              <a:solidFill>
                <a:srgbClr val="C2B9A6"/>
              </a:solidFill>
            </a:rPr>
            <a:t>Professional </a:t>
          </a:r>
          <a:r>
            <a:rPr lang="en-CA" sz="1600" kern="1200" dirty="0" err="1">
              <a:solidFill>
                <a:srgbClr val="C2B9A6"/>
              </a:solidFill>
            </a:rPr>
            <a:t>Agrologists</a:t>
          </a:r>
          <a:r>
            <a:rPr lang="en-CA" sz="1600" kern="1200" dirty="0">
              <a:solidFill>
                <a:srgbClr val="C2B9A6"/>
              </a:solidFill>
            </a:rPr>
            <a:t> (P. Ag)</a:t>
          </a:r>
        </a:p>
      </dsp:txBody>
      <dsp:txXfrm>
        <a:off x="2514572" y="362"/>
        <a:ext cx="2285441" cy="1371265"/>
      </dsp:txXfrm>
    </dsp:sp>
    <dsp:sp modelId="{FBA221E0-A1FC-44D6-BDC9-39041E3B30E4}">
      <dsp:nvSpPr>
        <dsp:cNvPr id="0" name=""/>
        <dsp:cNvSpPr/>
      </dsp:nvSpPr>
      <dsp:spPr>
        <a:xfrm>
          <a:off x="586" y="1600172"/>
          <a:ext cx="2285441" cy="13712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>
              <a:solidFill>
                <a:srgbClr val="C2B9A6"/>
              </a:solidFill>
            </a:rPr>
            <a:t>Certified Agricultural Consultants (CAC)</a:t>
          </a:r>
          <a:endParaRPr lang="en-CA" sz="1600" kern="1200" dirty="0">
            <a:solidFill>
              <a:srgbClr val="C2B9A6"/>
            </a:solidFill>
          </a:endParaRPr>
        </a:p>
      </dsp:txBody>
      <dsp:txXfrm>
        <a:off x="586" y="1600172"/>
        <a:ext cx="2285441" cy="1371265"/>
      </dsp:txXfrm>
    </dsp:sp>
    <dsp:sp modelId="{B09E539C-6646-47EE-8C62-1CD124CA4971}">
      <dsp:nvSpPr>
        <dsp:cNvPr id="0" name=""/>
        <dsp:cNvSpPr/>
      </dsp:nvSpPr>
      <dsp:spPr>
        <a:xfrm>
          <a:off x="2514572" y="1600172"/>
          <a:ext cx="2285441" cy="13712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>
              <a:solidFill>
                <a:srgbClr val="C2B9A6"/>
              </a:solidFill>
            </a:rPr>
            <a:t>Former and current farm managers and producers</a:t>
          </a:r>
        </a:p>
      </dsp:txBody>
      <dsp:txXfrm>
        <a:off x="2514572" y="1600172"/>
        <a:ext cx="2285441" cy="1371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258" cy="464387"/>
          </a:xfrm>
          <a:prstGeom prst="rect">
            <a:avLst/>
          </a:prstGeom>
        </p:spPr>
        <p:txBody>
          <a:bodyPr vert="horz" lIns="86008" tIns="43004" rIns="86008" bIns="43004" rtlCol="0"/>
          <a:lstStyle>
            <a:lvl1pPr algn="l">
              <a:defRPr sz="11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576" y="1"/>
            <a:ext cx="3038258" cy="464387"/>
          </a:xfrm>
          <a:prstGeom prst="rect">
            <a:avLst/>
          </a:prstGeom>
        </p:spPr>
        <p:txBody>
          <a:bodyPr vert="horz" lIns="86008" tIns="43004" rIns="86008" bIns="43004" rtlCol="0"/>
          <a:lstStyle>
            <a:lvl1pPr algn="r">
              <a:defRPr sz="1100"/>
            </a:lvl1pPr>
          </a:lstStyle>
          <a:p>
            <a:fld id="{6E0927E4-2D8F-4299-99D4-53778AF964E2}" type="datetimeFigureOut">
              <a:rPr lang="en-US" smtClean="0"/>
              <a:pPr/>
              <a:t>10/23/2020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572"/>
            <a:ext cx="3038258" cy="464387"/>
          </a:xfrm>
          <a:prstGeom prst="rect">
            <a:avLst/>
          </a:prstGeom>
        </p:spPr>
        <p:txBody>
          <a:bodyPr vert="horz" lIns="86008" tIns="43004" rIns="86008" bIns="43004" rtlCol="0" anchor="b"/>
          <a:lstStyle>
            <a:lvl1pPr algn="l">
              <a:defRPr sz="11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576" y="8830572"/>
            <a:ext cx="3038258" cy="464387"/>
          </a:xfrm>
          <a:prstGeom prst="rect">
            <a:avLst/>
          </a:prstGeom>
        </p:spPr>
        <p:txBody>
          <a:bodyPr vert="horz" lIns="86008" tIns="43004" rIns="86008" bIns="43004" rtlCol="0" anchor="b"/>
          <a:lstStyle>
            <a:lvl1pPr algn="r">
              <a:defRPr sz="1100"/>
            </a:lvl1pPr>
          </a:lstStyle>
          <a:p>
            <a:fld id="{3192BE21-314A-4A36-8901-652A236372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5560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3" tIns="46586" rIns="93173" bIns="46586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3" tIns="46586" rIns="93173" bIns="46586" rtlCol="0"/>
          <a:lstStyle>
            <a:lvl1pPr algn="r">
              <a:defRPr sz="1200"/>
            </a:lvl1pPr>
          </a:lstStyle>
          <a:p>
            <a:fld id="{782C35E9-523C-4F43-B99D-4BB069FBCC6D}" type="datetimeFigureOut">
              <a:rPr lang="en-US" smtClean="0"/>
              <a:pPr/>
              <a:t>10/23/2020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3" tIns="46586" rIns="93173" bIns="46586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3" tIns="46586" rIns="93173" bIns="4658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3" tIns="46586" rIns="93173" bIns="46586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3" tIns="46586" rIns="93173" bIns="46586" rtlCol="0" anchor="b"/>
          <a:lstStyle>
            <a:lvl1pPr algn="r">
              <a:defRPr sz="1200"/>
            </a:lvl1pPr>
          </a:lstStyle>
          <a:p>
            <a:fld id="{B353595F-9734-4499-AA15-BB84A8A0E50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942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7C816-3302-44B8-BEB1-600C42A10A7E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6123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06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A0516-56C7-4106-AAFC-1C2E98E5CE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064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757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7C816-3302-44B8-BEB1-600C42A10A7E}" type="slidenum">
              <a:rPr lang="en-CA" smtClean="0"/>
              <a:pPr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9248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8461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7C816-3302-44B8-BEB1-600C42A10A7E}" type="slidenum">
              <a:rPr lang="en-CA" smtClean="0"/>
              <a:pPr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58952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7C816-3302-44B8-BEB1-600C42A10A7E}" type="slidenum">
              <a:rPr lang="en-CA" smtClean="0"/>
              <a:pPr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31582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7C816-3302-44B8-BEB1-600C42A10A7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061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7C816-3302-44B8-BEB1-600C42A10A7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413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sz="1100" b="1" dirty="0"/>
          </a:p>
          <a:p>
            <a:pPr marL="161266" indent="-161266">
              <a:buFont typeface="Arial" panose="020B0604020202020204" pitchFamily="34" charset="0"/>
              <a:buChar char="•"/>
            </a:pPr>
            <a:r>
              <a:rPr lang="en-CA" sz="1100" b="1" dirty="0"/>
              <a:t>FX – barriers right now are access to capital to meet growing demand and access to human resources to produce product.</a:t>
            </a:r>
          </a:p>
          <a:p>
            <a:pPr marL="161266" indent="-161266">
              <a:buFont typeface="Arial" panose="020B0604020202020204" pitchFamily="34" charset="0"/>
              <a:buChar char="•"/>
            </a:pPr>
            <a:endParaRPr lang="en-CA" sz="1100" b="1" dirty="0"/>
          </a:p>
          <a:p>
            <a:pPr lvl="0"/>
            <a:r>
              <a:rPr lang="en-CA" sz="1100" dirty="0"/>
              <a:t>Trade – all good for this industry – further processed goods is a huge opportunity for Canada right now. TPP, CETA. USMCA all net positive for Food and Beverage</a:t>
            </a:r>
          </a:p>
          <a:p>
            <a:pPr lvl="0"/>
            <a:r>
              <a:rPr lang="en-CA" sz="1100" dirty="0"/>
              <a:t>Industry is a priority for Gov’t right now</a:t>
            </a:r>
          </a:p>
          <a:p>
            <a:pPr lvl="0"/>
            <a:r>
              <a:rPr lang="en-CA" sz="1100" dirty="0"/>
              <a:t>	clustering strategy</a:t>
            </a:r>
          </a:p>
          <a:p>
            <a:pPr lvl="0"/>
            <a:r>
              <a:rPr lang="en-CA" sz="1100" dirty="0"/>
              <a:t>	funding/grants for innovation and technology are a priority</a:t>
            </a:r>
          </a:p>
          <a:p>
            <a:pPr lvl="0"/>
            <a:r>
              <a:rPr lang="en-CA" sz="1100" dirty="0"/>
              <a:t>2</a:t>
            </a:r>
            <a:r>
              <a:rPr lang="en-CA" sz="1100" baseline="30000" dirty="0"/>
              <a:t>nd</a:t>
            </a:r>
            <a:r>
              <a:rPr lang="en-CA" sz="1100" dirty="0"/>
              <a:t> largest </a:t>
            </a:r>
            <a:r>
              <a:rPr lang="en-CA" sz="1100" dirty="0" err="1"/>
              <a:t>mfg</a:t>
            </a:r>
            <a:r>
              <a:rPr lang="en-CA" sz="1100" dirty="0"/>
              <a:t> sector in Canada is Food and Beverage – centered in Ontario and Quebec</a:t>
            </a:r>
          </a:p>
          <a:p>
            <a:pPr lvl="0"/>
            <a:r>
              <a:rPr lang="en-CA" sz="1100" dirty="0"/>
              <a:t>Trend toward assembled and packaged food in grocery stores– take home and prepare/take home and heat/take home and eat</a:t>
            </a:r>
          </a:p>
          <a:p>
            <a:pPr lvl="0"/>
            <a:r>
              <a:rPr lang="en-CA" sz="1100" dirty="0"/>
              <a:t>	seen in larger centres right now/trending across Europe already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7C816-3302-44B8-BEB1-600C42A10A7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992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30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42662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31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77045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A0516-56C7-4106-AAFC-1C2E98E5CEF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717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4849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81627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3116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0235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81172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83011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74889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0080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A0516-56C7-4106-AAFC-1C2E98E5CEF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209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b="1" baseline="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7C816-3302-44B8-BEB1-600C42A10A7E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3325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sz="2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7C816-3302-44B8-BEB1-600C42A10A7E}" type="slidenum">
              <a:rPr lang="en-CA" smtClean="0"/>
              <a:pPr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1690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7C816-3302-44B8-BEB1-600C42A10A7E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3051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4615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06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A0516-56C7-4106-AAFC-1C2E98E5CE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064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275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06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A0516-56C7-4106-AAFC-1C2E98E5CE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064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860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JP0000032.JP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93136" y="3972218"/>
            <a:ext cx="2146481" cy="1207395"/>
          </a:xfrm>
          <a:prstGeom prst="rect">
            <a:avLst/>
          </a:prstGeom>
        </p:spPr>
      </p:pic>
      <p:pic>
        <p:nvPicPr>
          <p:cNvPr id="4" name="Picture 3" descr="two guys shaking hands_sm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93135" y="1381992"/>
            <a:ext cx="2145600" cy="2453050"/>
          </a:xfrm>
          <a:prstGeom prst="rect">
            <a:avLst/>
          </a:prstGeom>
        </p:spPr>
      </p:pic>
      <p:pic>
        <p:nvPicPr>
          <p:cNvPr id="5" name="Picture 4" descr="c1227-043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08000" y="163834"/>
            <a:ext cx="2130983" cy="1091514"/>
          </a:xfrm>
          <a:prstGeom prst="rect">
            <a:avLst/>
          </a:prstGeom>
        </p:spPr>
      </p:pic>
      <p:sp>
        <p:nvSpPr>
          <p:cNvPr id="11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3149600" y="5573234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3149600" y="6085368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5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3251200" y="990600"/>
            <a:ext cx="8209568" cy="685800"/>
          </a:xfrm>
          <a:prstGeom prst="rect">
            <a:avLst/>
          </a:prstGeom>
        </p:spPr>
        <p:txBody>
          <a:bodyPr anchor="b"/>
          <a:lstStyle>
            <a:lvl1pPr algn="r">
              <a:buNone/>
              <a:defRPr sz="32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6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3251200" y="1752600"/>
            <a:ext cx="8209568" cy="381000"/>
          </a:xfrm>
          <a:prstGeom prst="rect">
            <a:avLst/>
          </a:prstGeom>
        </p:spPr>
        <p:txBody>
          <a:bodyPr anchor="t"/>
          <a:lstStyle>
            <a:lvl1pPr algn="r"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3149600" y="5573234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3149600" y="6085368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3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3251200" y="990600"/>
            <a:ext cx="8209568" cy="685800"/>
          </a:xfrm>
          <a:prstGeom prst="rect">
            <a:avLst/>
          </a:prstGeom>
        </p:spPr>
        <p:txBody>
          <a:bodyPr anchor="b"/>
          <a:lstStyle>
            <a:lvl1pPr algn="r">
              <a:buNone/>
              <a:defRPr sz="32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4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3251200" y="1752600"/>
            <a:ext cx="8209568" cy="381000"/>
          </a:xfrm>
          <a:prstGeom prst="rect">
            <a:avLst/>
          </a:prstGeom>
        </p:spPr>
        <p:txBody>
          <a:bodyPr anchor="t"/>
          <a:lstStyle>
            <a:lvl1pPr algn="r"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pic>
        <p:nvPicPr>
          <p:cNvPr id="15" name="Picture 14" descr="OJP0000032.JP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10967" y="3962401"/>
            <a:ext cx="2130635" cy="1201145"/>
          </a:xfrm>
          <a:prstGeom prst="rect">
            <a:avLst/>
          </a:prstGeom>
        </p:spPr>
      </p:pic>
      <p:pic>
        <p:nvPicPr>
          <p:cNvPr id="16" name="Picture 15" descr="two guys shaking hands_sm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8000" y="1387348"/>
            <a:ext cx="2134496" cy="2422653"/>
          </a:xfrm>
          <a:prstGeom prst="rect">
            <a:avLst/>
          </a:prstGeom>
        </p:spPr>
      </p:pic>
      <p:pic>
        <p:nvPicPr>
          <p:cNvPr id="17" name="Picture 16" descr="c1227-043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14763" y="154156"/>
            <a:ext cx="2123939" cy="10858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737600" cy="7318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" y="1242978"/>
            <a:ext cx="787403" cy="4319622"/>
          </a:xfrm>
          <a:prstGeom prst="rect">
            <a:avLst/>
          </a:prstGeom>
          <a:solidFill>
            <a:srgbClr val="D3C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5" name="Rectangle 4"/>
          <p:cNvSpPr/>
          <p:nvPr userDrawn="1"/>
        </p:nvSpPr>
        <p:spPr>
          <a:xfrm>
            <a:off x="990603" y="1524000"/>
            <a:ext cx="10464800" cy="3805270"/>
          </a:xfrm>
          <a:prstGeom prst="rect">
            <a:avLst/>
          </a:prstGeom>
          <a:solidFill>
            <a:srgbClr val="ECE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6" name="Rectangle 5"/>
          <p:cNvSpPr/>
          <p:nvPr userDrawn="1"/>
        </p:nvSpPr>
        <p:spPr>
          <a:xfrm rot="5400000">
            <a:off x="5422903" y="-2679700"/>
            <a:ext cx="685800" cy="9550400"/>
          </a:xfrm>
          <a:prstGeom prst="rect">
            <a:avLst/>
          </a:prstGeom>
          <a:solidFill>
            <a:srgbClr val="2F1E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1896" y="2604310"/>
            <a:ext cx="9437107" cy="24439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1896" y="1842308"/>
            <a:ext cx="8737600" cy="5960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737600" cy="7318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737600" cy="7318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102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3149600" y="5573234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3149600" y="6085368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pic>
        <p:nvPicPr>
          <p:cNvPr id="15" name="Picture 14" descr="OJP000003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8000" y="3962401"/>
            <a:ext cx="2136925" cy="1203683"/>
          </a:xfrm>
          <a:prstGeom prst="rect">
            <a:avLst/>
          </a:prstGeom>
        </p:spPr>
      </p:pic>
      <p:pic>
        <p:nvPicPr>
          <p:cNvPr id="16" name="Picture 15" descr="two guys shaking hands_sm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8000" y="1600200"/>
            <a:ext cx="2136925" cy="2244436"/>
          </a:xfrm>
          <a:prstGeom prst="rect">
            <a:avLst/>
          </a:prstGeom>
        </p:spPr>
      </p:pic>
      <p:pic>
        <p:nvPicPr>
          <p:cNvPr id="17" name="Picture 16" descr="c1227-043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08000" y="152400"/>
            <a:ext cx="2133600" cy="1333500"/>
          </a:xfrm>
          <a:prstGeom prst="rect">
            <a:avLst/>
          </a:prstGeom>
        </p:spPr>
      </p:pic>
      <p:sp>
        <p:nvSpPr>
          <p:cNvPr id="18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3251200" y="990600"/>
            <a:ext cx="8209568" cy="685800"/>
          </a:xfrm>
          <a:prstGeom prst="rect">
            <a:avLst/>
          </a:prstGeom>
        </p:spPr>
        <p:txBody>
          <a:bodyPr anchor="b"/>
          <a:lstStyle>
            <a:lvl1pPr algn="r">
              <a:buNone/>
              <a:defRPr sz="32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3251200" y="1752600"/>
            <a:ext cx="8209568" cy="381000"/>
          </a:xfrm>
          <a:prstGeom prst="rect">
            <a:avLst/>
          </a:prstGeom>
        </p:spPr>
        <p:txBody>
          <a:bodyPr anchor="t"/>
          <a:lstStyle>
            <a:lvl1pPr algn="r"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586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358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562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12">
                <a:solidFill>
                  <a:schemeClr val="tx1">
                    <a:tint val="75000"/>
                  </a:schemeClr>
                </a:solidFill>
              </a:defRPr>
            </a:lvl1pPr>
            <a:lvl2pPr marL="408186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816371" indent="0">
              <a:buNone/>
              <a:defRPr sz="1437">
                <a:solidFill>
                  <a:schemeClr val="tx1">
                    <a:tint val="75000"/>
                  </a:schemeClr>
                </a:solidFill>
              </a:defRPr>
            </a:lvl3pPr>
            <a:lvl4pPr marL="1224557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4pPr>
            <a:lvl5pPr marL="1632743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5pPr>
            <a:lvl6pPr marL="2040928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6pPr>
            <a:lvl7pPr marL="2449114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7pPr>
            <a:lvl8pPr marL="285730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8pPr>
            <a:lvl9pPr marL="3265486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F1346F-058B-4027-91FB-5BB3E37E16F9}" type="datetimeFigureOut">
              <a:rPr lang="en-US" smtClean="0"/>
              <a:pPr/>
              <a:t>10/23/2020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3E2C333-7D6A-4735-9165-56DC2527D2CD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263764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784" y="1920876"/>
            <a:ext cx="8676216" cy="5432425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125"/>
            </a:lvl2pPr>
            <a:lvl3pPr>
              <a:defRPr sz="1812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55200" y="1920876"/>
            <a:ext cx="8678333" cy="5432425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125"/>
            </a:lvl2pPr>
            <a:lvl3pPr>
              <a:defRPr sz="1812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F1346F-058B-4027-91FB-5BB3E37E16F9}" type="datetimeFigureOut">
              <a:rPr lang="en-US" smtClean="0"/>
              <a:pPr/>
              <a:t>10/23/2020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3E2C333-7D6A-4735-9165-56DC2527D2CD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10410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25" b="1"/>
            </a:lvl1pPr>
            <a:lvl2pPr marL="408186" indent="0">
              <a:buNone/>
              <a:defRPr sz="1812" b="1"/>
            </a:lvl2pPr>
            <a:lvl3pPr marL="816371" indent="0">
              <a:buNone/>
              <a:defRPr sz="1625" b="1"/>
            </a:lvl3pPr>
            <a:lvl4pPr marL="1224557" indent="0">
              <a:buNone/>
              <a:defRPr sz="1437" b="1"/>
            </a:lvl4pPr>
            <a:lvl5pPr marL="1632743" indent="0">
              <a:buNone/>
              <a:defRPr sz="1437" b="1"/>
            </a:lvl5pPr>
            <a:lvl6pPr marL="2040928" indent="0">
              <a:buNone/>
              <a:defRPr sz="1437" b="1"/>
            </a:lvl6pPr>
            <a:lvl7pPr marL="2449114" indent="0">
              <a:buNone/>
              <a:defRPr sz="1437" b="1"/>
            </a:lvl7pPr>
            <a:lvl8pPr marL="2857300" indent="0">
              <a:buNone/>
              <a:defRPr sz="1437" b="1"/>
            </a:lvl8pPr>
            <a:lvl9pPr marL="3265486" indent="0">
              <a:buNone/>
              <a:defRPr sz="143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125"/>
            </a:lvl1pPr>
            <a:lvl2pPr>
              <a:defRPr sz="1812"/>
            </a:lvl2pPr>
            <a:lvl3pPr>
              <a:defRPr sz="1625"/>
            </a:lvl3pPr>
            <a:lvl4pPr>
              <a:defRPr sz="1437"/>
            </a:lvl4pPr>
            <a:lvl5pPr>
              <a:defRPr sz="1437"/>
            </a:lvl5pPr>
            <a:lvl6pPr>
              <a:defRPr sz="1437"/>
            </a:lvl6pPr>
            <a:lvl7pPr>
              <a:defRPr sz="1437"/>
            </a:lvl7pPr>
            <a:lvl8pPr>
              <a:defRPr sz="1437"/>
            </a:lvl8pPr>
            <a:lvl9pPr>
              <a:defRPr sz="143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25" b="1"/>
            </a:lvl1pPr>
            <a:lvl2pPr marL="408186" indent="0">
              <a:buNone/>
              <a:defRPr sz="1812" b="1"/>
            </a:lvl2pPr>
            <a:lvl3pPr marL="816371" indent="0">
              <a:buNone/>
              <a:defRPr sz="1625" b="1"/>
            </a:lvl3pPr>
            <a:lvl4pPr marL="1224557" indent="0">
              <a:buNone/>
              <a:defRPr sz="1437" b="1"/>
            </a:lvl4pPr>
            <a:lvl5pPr marL="1632743" indent="0">
              <a:buNone/>
              <a:defRPr sz="1437" b="1"/>
            </a:lvl5pPr>
            <a:lvl6pPr marL="2040928" indent="0">
              <a:buNone/>
              <a:defRPr sz="1437" b="1"/>
            </a:lvl6pPr>
            <a:lvl7pPr marL="2449114" indent="0">
              <a:buNone/>
              <a:defRPr sz="1437" b="1"/>
            </a:lvl7pPr>
            <a:lvl8pPr marL="2857300" indent="0">
              <a:buNone/>
              <a:defRPr sz="1437" b="1"/>
            </a:lvl8pPr>
            <a:lvl9pPr marL="3265486" indent="0">
              <a:buNone/>
              <a:defRPr sz="143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125"/>
            </a:lvl1pPr>
            <a:lvl2pPr>
              <a:defRPr sz="1812"/>
            </a:lvl2pPr>
            <a:lvl3pPr>
              <a:defRPr sz="1625"/>
            </a:lvl3pPr>
            <a:lvl4pPr>
              <a:defRPr sz="1437"/>
            </a:lvl4pPr>
            <a:lvl5pPr>
              <a:defRPr sz="1437"/>
            </a:lvl5pPr>
            <a:lvl6pPr>
              <a:defRPr sz="1437"/>
            </a:lvl6pPr>
            <a:lvl7pPr>
              <a:defRPr sz="1437"/>
            </a:lvl7pPr>
            <a:lvl8pPr>
              <a:defRPr sz="1437"/>
            </a:lvl8pPr>
            <a:lvl9pPr>
              <a:defRPr sz="143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F1346F-058B-4027-91FB-5BB3E37E16F9}" type="datetimeFigureOut">
              <a:rPr lang="en-US" smtClean="0"/>
              <a:pPr/>
              <a:t>10/23/2020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3E2C333-7D6A-4735-9165-56DC2527D2CD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67302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F1346F-058B-4027-91FB-5BB3E37E16F9}" type="datetimeFigureOut">
              <a:rPr lang="en-US" smtClean="0"/>
              <a:pPr/>
              <a:t>10/23/2020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3E2C333-7D6A-4735-9165-56DC2527D2CD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8176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F1346F-058B-4027-91FB-5BB3E37E16F9}" type="datetimeFigureOut">
              <a:rPr lang="en-US" smtClean="0"/>
              <a:pPr/>
              <a:t>10/23/2020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3E2C333-7D6A-4735-9165-56DC2527D2CD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84610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1812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2875"/>
            </a:lvl1pPr>
            <a:lvl2pPr>
              <a:defRPr sz="2500"/>
            </a:lvl2pPr>
            <a:lvl3pPr>
              <a:defRPr sz="2125"/>
            </a:lvl3pPr>
            <a:lvl4pPr>
              <a:defRPr sz="1812"/>
            </a:lvl4pPr>
            <a:lvl5pPr>
              <a:defRPr sz="1812"/>
            </a:lvl5pPr>
            <a:lvl6pPr>
              <a:defRPr sz="1812"/>
            </a:lvl6pPr>
            <a:lvl7pPr>
              <a:defRPr sz="1812"/>
            </a:lvl7pPr>
            <a:lvl8pPr>
              <a:defRPr sz="1812"/>
            </a:lvl8pPr>
            <a:lvl9pPr>
              <a:defRPr sz="18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50"/>
            </a:lvl1pPr>
            <a:lvl2pPr marL="408186" indent="0">
              <a:buNone/>
              <a:defRPr sz="1062"/>
            </a:lvl2pPr>
            <a:lvl3pPr marL="816371" indent="0">
              <a:buNone/>
              <a:defRPr sz="875"/>
            </a:lvl3pPr>
            <a:lvl4pPr marL="1224557" indent="0">
              <a:buNone/>
              <a:defRPr sz="812"/>
            </a:lvl4pPr>
            <a:lvl5pPr marL="1632743" indent="0">
              <a:buNone/>
              <a:defRPr sz="812"/>
            </a:lvl5pPr>
            <a:lvl6pPr marL="2040928" indent="0">
              <a:buNone/>
              <a:defRPr sz="812"/>
            </a:lvl6pPr>
            <a:lvl7pPr marL="2449114" indent="0">
              <a:buNone/>
              <a:defRPr sz="812"/>
            </a:lvl7pPr>
            <a:lvl8pPr marL="2857300" indent="0">
              <a:buNone/>
              <a:defRPr sz="812"/>
            </a:lvl8pPr>
            <a:lvl9pPr marL="3265486" indent="0">
              <a:buNone/>
              <a:defRPr sz="8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F1346F-058B-4027-91FB-5BB3E37E16F9}" type="datetimeFigureOut">
              <a:rPr lang="en-US" smtClean="0"/>
              <a:pPr/>
              <a:t>10/23/2020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3E2C333-7D6A-4735-9165-56DC2527D2CD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94570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812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75"/>
            </a:lvl1pPr>
            <a:lvl2pPr marL="408186" indent="0">
              <a:buNone/>
              <a:defRPr sz="2500"/>
            </a:lvl2pPr>
            <a:lvl3pPr marL="816371" indent="0">
              <a:buNone/>
              <a:defRPr sz="2125"/>
            </a:lvl3pPr>
            <a:lvl4pPr marL="1224557" indent="0">
              <a:buNone/>
              <a:defRPr sz="1812"/>
            </a:lvl4pPr>
            <a:lvl5pPr marL="1632743" indent="0">
              <a:buNone/>
              <a:defRPr sz="1812"/>
            </a:lvl5pPr>
            <a:lvl6pPr marL="2040928" indent="0">
              <a:buNone/>
              <a:defRPr sz="1812"/>
            </a:lvl6pPr>
            <a:lvl7pPr marL="2449114" indent="0">
              <a:buNone/>
              <a:defRPr sz="1812"/>
            </a:lvl7pPr>
            <a:lvl8pPr marL="2857300" indent="0">
              <a:buNone/>
              <a:defRPr sz="1812"/>
            </a:lvl8pPr>
            <a:lvl9pPr marL="3265486" indent="0">
              <a:buNone/>
              <a:defRPr sz="1812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50"/>
            </a:lvl1pPr>
            <a:lvl2pPr marL="408186" indent="0">
              <a:buNone/>
              <a:defRPr sz="1062"/>
            </a:lvl2pPr>
            <a:lvl3pPr marL="816371" indent="0">
              <a:buNone/>
              <a:defRPr sz="875"/>
            </a:lvl3pPr>
            <a:lvl4pPr marL="1224557" indent="0">
              <a:buNone/>
              <a:defRPr sz="812"/>
            </a:lvl4pPr>
            <a:lvl5pPr marL="1632743" indent="0">
              <a:buNone/>
              <a:defRPr sz="812"/>
            </a:lvl5pPr>
            <a:lvl6pPr marL="2040928" indent="0">
              <a:buNone/>
              <a:defRPr sz="812"/>
            </a:lvl6pPr>
            <a:lvl7pPr marL="2449114" indent="0">
              <a:buNone/>
              <a:defRPr sz="812"/>
            </a:lvl7pPr>
            <a:lvl8pPr marL="2857300" indent="0">
              <a:buNone/>
              <a:defRPr sz="812"/>
            </a:lvl8pPr>
            <a:lvl9pPr marL="3265486" indent="0">
              <a:buNone/>
              <a:defRPr sz="8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F1346F-058B-4027-91FB-5BB3E37E16F9}" type="datetimeFigureOut">
              <a:rPr lang="en-US" smtClean="0"/>
              <a:pPr/>
              <a:t>10/23/2020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3E2C333-7D6A-4735-9165-56DC2527D2CD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68865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F1346F-058B-4027-91FB-5BB3E37E16F9}" type="datetimeFigureOut">
              <a:rPr lang="en-US" smtClean="0"/>
              <a:pPr/>
              <a:t>10/23/2020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3E2C333-7D6A-4735-9165-56DC2527D2CD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452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3149600" y="5573234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3149600" y="6085368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3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3251200" y="990600"/>
            <a:ext cx="8209568" cy="685800"/>
          </a:xfrm>
          <a:prstGeom prst="rect">
            <a:avLst/>
          </a:prstGeom>
        </p:spPr>
        <p:txBody>
          <a:bodyPr anchor="b"/>
          <a:lstStyle>
            <a:lvl1pPr algn="r">
              <a:buNone/>
              <a:defRPr sz="32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4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3251200" y="1752600"/>
            <a:ext cx="8209568" cy="381000"/>
          </a:xfrm>
          <a:prstGeom prst="rect">
            <a:avLst/>
          </a:prstGeom>
        </p:spPr>
        <p:txBody>
          <a:bodyPr anchor="t"/>
          <a:lstStyle>
            <a:lvl1pPr algn="r"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pic>
        <p:nvPicPr>
          <p:cNvPr id="15" name="Picture 14" descr="OJP0000032.JP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9040" y="3980022"/>
            <a:ext cx="2133600" cy="1201578"/>
          </a:xfrm>
          <a:prstGeom prst="rect">
            <a:avLst/>
          </a:prstGeom>
        </p:spPr>
      </p:pic>
      <p:pic>
        <p:nvPicPr>
          <p:cNvPr id="16" name="Picture 15" descr="two guys shaking hands_sm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8001" y="1524001"/>
            <a:ext cx="2135263" cy="2285449"/>
          </a:xfrm>
          <a:prstGeom prst="rect">
            <a:avLst/>
          </a:prstGeom>
        </p:spPr>
      </p:pic>
      <p:pic>
        <p:nvPicPr>
          <p:cNvPr id="17" name="Picture 16" descr="c1227-043.jpg"/>
          <p:cNvPicPr>
            <a:picLocks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09040" y="152401"/>
            <a:ext cx="2133600" cy="11983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45686" y="330200"/>
            <a:ext cx="4387849" cy="70231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786" y="330200"/>
            <a:ext cx="12966700" cy="7023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F1346F-058B-4027-91FB-5BB3E37E16F9}" type="datetimeFigureOut">
              <a:rPr lang="en-US" smtClean="0"/>
              <a:pPr/>
              <a:t>10/23/2020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3E2C333-7D6A-4735-9165-56DC2527D2CD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550010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8737600" cy="7318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0593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3149600" y="5573234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3149600" y="6085368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3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3251200" y="990600"/>
            <a:ext cx="8209568" cy="685800"/>
          </a:xfrm>
          <a:prstGeom prst="rect">
            <a:avLst/>
          </a:prstGeom>
        </p:spPr>
        <p:txBody>
          <a:bodyPr anchor="b"/>
          <a:lstStyle>
            <a:lvl1pPr algn="r">
              <a:buNone/>
              <a:defRPr sz="32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4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3251200" y="1752600"/>
            <a:ext cx="8209568" cy="381000"/>
          </a:xfrm>
          <a:prstGeom prst="rect">
            <a:avLst/>
          </a:prstGeom>
        </p:spPr>
        <p:txBody>
          <a:bodyPr anchor="t"/>
          <a:lstStyle>
            <a:lvl1pPr algn="r"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pic>
        <p:nvPicPr>
          <p:cNvPr id="15" name="Picture 14" descr="OJP0000032.JP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10963" y="3980454"/>
            <a:ext cx="2130636" cy="1201146"/>
          </a:xfrm>
          <a:prstGeom prst="rect">
            <a:avLst/>
          </a:prstGeom>
        </p:spPr>
      </p:pic>
      <p:pic>
        <p:nvPicPr>
          <p:cNvPr id="16" name="Picture 15" descr="two guys shaking hands_sm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8000" y="1387348"/>
            <a:ext cx="2134496" cy="2422652"/>
          </a:xfrm>
          <a:prstGeom prst="rect">
            <a:avLst/>
          </a:prstGeom>
        </p:spPr>
      </p:pic>
      <p:pic>
        <p:nvPicPr>
          <p:cNvPr id="17" name="Picture 16" descr="c1227-043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14760" y="148228"/>
            <a:ext cx="2123941" cy="10858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3149600" y="5573234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3149600" y="6085368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3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3251200" y="990600"/>
            <a:ext cx="8209568" cy="685800"/>
          </a:xfrm>
          <a:prstGeom prst="rect">
            <a:avLst/>
          </a:prstGeom>
        </p:spPr>
        <p:txBody>
          <a:bodyPr anchor="b"/>
          <a:lstStyle>
            <a:lvl1pPr algn="r">
              <a:buNone/>
              <a:defRPr sz="32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4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3251200" y="1752600"/>
            <a:ext cx="8209568" cy="381000"/>
          </a:xfrm>
          <a:prstGeom prst="rect">
            <a:avLst/>
          </a:prstGeom>
        </p:spPr>
        <p:txBody>
          <a:bodyPr anchor="t"/>
          <a:lstStyle>
            <a:lvl1pPr algn="r"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pic>
        <p:nvPicPr>
          <p:cNvPr id="15" name="Picture 14" descr="OJP0000032.JP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10965" y="3962401"/>
            <a:ext cx="2130636" cy="1201145"/>
          </a:xfrm>
          <a:prstGeom prst="rect">
            <a:avLst/>
          </a:prstGeom>
        </p:spPr>
      </p:pic>
      <p:pic>
        <p:nvPicPr>
          <p:cNvPr id="16" name="Picture 15" descr="two guys shaking hands_sm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8001" y="1387348"/>
            <a:ext cx="2134495" cy="2422652"/>
          </a:xfrm>
          <a:prstGeom prst="rect">
            <a:avLst/>
          </a:prstGeom>
        </p:spPr>
      </p:pic>
      <p:pic>
        <p:nvPicPr>
          <p:cNvPr id="17" name="Picture 16" descr="c1227-043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14762" y="152400"/>
            <a:ext cx="2123941" cy="10858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3149600" y="5573234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3149600" y="6085368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3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3251200" y="990600"/>
            <a:ext cx="8209568" cy="685800"/>
          </a:xfrm>
          <a:prstGeom prst="rect">
            <a:avLst/>
          </a:prstGeom>
        </p:spPr>
        <p:txBody>
          <a:bodyPr anchor="b"/>
          <a:lstStyle>
            <a:lvl1pPr algn="r">
              <a:buNone/>
              <a:defRPr sz="32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4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3251200" y="1752600"/>
            <a:ext cx="8209568" cy="381000"/>
          </a:xfrm>
          <a:prstGeom prst="rect">
            <a:avLst/>
          </a:prstGeom>
        </p:spPr>
        <p:txBody>
          <a:bodyPr anchor="t"/>
          <a:lstStyle>
            <a:lvl1pPr algn="r"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pic>
        <p:nvPicPr>
          <p:cNvPr id="15" name="Picture 14" descr="OJP0000032.JP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10967" y="3963244"/>
            <a:ext cx="2161163" cy="1218356"/>
          </a:xfrm>
          <a:prstGeom prst="rect">
            <a:avLst/>
          </a:prstGeom>
        </p:spPr>
      </p:pic>
      <p:pic>
        <p:nvPicPr>
          <p:cNvPr id="16" name="Picture 15" descr="two guys shaking hands_sm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8001" y="1371600"/>
            <a:ext cx="2165079" cy="2457364"/>
          </a:xfrm>
          <a:prstGeom prst="rect">
            <a:avLst/>
          </a:prstGeom>
        </p:spPr>
      </p:pic>
      <p:pic>
        <p:nvPicPr>
          <p:cNvPr id="17" name="Picture 16" descr="c1227-043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14762" y="152401"/>
            <a:ext cx="2154372" cy="11014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3149600" y="5573234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3149600" y="6085368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3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3251200" y="990600"/>
            <a:ext cx="8209568" cy="685800"/>
          </a:xfrm>
          <a:prstGeom prst="rect">
            <a:avLst/>
          </a:prstGeom>
        </p:spPr>
        <p:txBody>
          <a:bodyPr anchor="b"/>
          <a:lstStyle>
            <a:lvl1pPr algn="r">
              <a:buNone/>
              <a:defRPr sz="32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4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3251200" y="1752600"/>
            <a:ext cx="8209568" cy="381000"/>
          </a:xfrm>
          <a:prstGeom prst="rect">
            <a:avLst/>
          </a:prstGeom>
        </p:spPr>
        <p:txBody>
          <a:bodyPr anchor="t"/>
          <a:lstStyle>
            <a:lvl1pPr algn="r"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pic>
        <p:nvPicPr>
          <p:cNvPr id="15" name="Picture 14" descr="OJP0000032.JP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10967" y="3980456"/>
            <a:ext cx="2130635" cy="1201145"/>
          </a:xfrm>
          <a:prstGeom prst="rect">
            <a:avLst/>
          </a:prstGeom>
        </p:spPr>
      </p:pic>
      <p:pic>
        <p:nvPicPr>
          <p:cNvPr id="16" name="Picture 15" descr="two guys shaking hands_sm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8001" y="1387348"/>
            <a:ext cx="2134495" cy="2422652"/>
          </a:xfrm>
          <a:prstGeom prst="rect">
            <a:avLst/>
          </a:prstGeom>
        </p:spPr>
      </p:pic>
      <p:pic>
        <p:nvPicPr>
          <p:cNvPr id="17" name="Picture 16" descr="c1227-043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14762" y="152401"/>
            <a:ext cx="2123940" cy="10858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3149600" y="5573234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3149600" y="6085368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3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3251200" y="990600"/>
            <a:ext cx="8209568" cy="685800"/>
          </a:xfrm>
          <a:prstGeom prst="rect">
            <a:avLst/>
          </a:prstGeom>
        </p:spPr>
        <p:txBody>
          <a:bodyPr anchor="b"/>
          <a:lstStyle>
            <a:lvl1pPr algn="r">
              <a:buNone/>
              <a:defRPr sz="32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4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3251200" y="1752600"/>
            <a:ext cx="8209568" cy="381000"/>
          </a:xfrm>
          <a:prstGeom prst="rect">
            <a:avLst/>
          </a:prstGeom>
        </p:spPr>
        <p:txBody>
          <a:bodyPr anchor="t"/>
          <a:lstStyle>
            <a:lvl1pPr algn="r"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pic>
        <p:nvPicPr>
          <p:cNvPr id="15" name="Picture 14" descr="OJP0000032.JP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10964" y="3962400"/>
            <a:ext cx="2130635" cy="1201146"/>
          </a:xfrm>
          <a:prstGeom prst="rect">
            <a:avLst/>
          </a:prstGeom>
        </p:spPr>
      </p:pic>
      <p:pic>
        <p:nvPicPr>
          <p:cNvPr id="16" name="Picture 15" descr="two guys shaking hands_sm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8000" y="1371600"/>
            <a:ext cx="2134496" cy="2422652"/>
          </a:xfrm>
          <a:prstGeom prst="rect">
            <a:avLst/>
          </a:prstGeom>
        </p:spPr>
      </p:pic>
      <p:pic>
        <p:nvPicPr>
          <p:cNvPr id="17" name="Picture 16" descr="c1227-043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14761" y="152401"/>
            <a:ext cx="2123940" cy="10858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3149600" y="5573234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3149600" y="6085368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3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3251200" y="990600"/>
            <a:ext cx="8209568" cy="685800"/>
          </a:xfrm>
          <a:prstGeom prst="rect">
            <a:avLst/>
          </a:prstGeom>
        </p:spPr>
        <p:txBody>
          <a:bodyPr anchor="b"/>
          <a:lstStyle>
            <a:lvl1pPr algn="r">
              <a:buNone/>
              <a:defRPr sz="32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4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3251200" y="1752600"/>
            <a:ext cx="8209568" cy="381000"/>
          </a:xfrm>
          <a:prstGeom prst="rect">
            <a:avLst/>
          </a:prstGeom>
        </p:spPr>
        <p:txBody>
          <a:bodyPr anchor="t"/>
          <a:lstStyle>
            <a:lvl1pPr algn="r"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pic>
        <p:nvPicPr>
          <p:cNvPr id="15" name="Picture 14" descr="OJP0000032.JP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10965" y="3962401"/>
            <a:ext cx="2130635" cy="1201145"/>
          </a:xfrm>
          <a:prstGeom prst="rect">
            <a:avLst/>
          </a:prstGeom>
        </p:spPr>
      </p:pic>
      <p:pic>
        <p:nvPicPr>
          <p:cNvPr id="16" name="Picture 15" descr="two guys shaking hands_sm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8001" y="1371600"/>
            <a:ext cx="2134495" cy="2422652"/>
          </a:xfrm>
          <a:prstGeom prst="rect">
            <a:avLst/>
          </a:prstGeom>
        </p:spPr>
      </p:pic>
      <p:pic>
        <p:nvPicPr>
          <p:cNvPr id="17" name="Picture 16" descr="c1227-043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14762" y="152400"/>
            <a:ext cx="2123940" cy="108586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3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2362200"/>
          </a:xfrm>
          <a:prstGeom prst="rect">
            <a:avLst/>
          </a:prstGeom>
          <a:solidFill>
            <a:srgbClr val="2F1E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srgbClr val="2F1E0C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rgbClr val="2F1E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17" name="Rectangle 16"/>
          <p:cNvSpPr/>
          <p:nvPr userDrawn="1"/>
        </p:nvSpPr>
        <p:spPr>
          <a:xfrm>
            <a:off x="304800" y="0"/>
            <a:ext cx="2540000" cy="5334000"/>
          </a:xfrm>
          <a:prstGeom prst="rect">
            <a:avLst/>
          </a:prstGeom>
          <a:solidFill>
            <a:srgbClr val="C2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4876800" y="2362200"/>
            <a:ext cx="7315200" cy="152400"/>
          </a:xfrm>
          <a:prstGeom prst="rect">
            <a:avLst/>
          </a:prstGeom>
          <a:solidFill>
            <a:srgbClr val="C2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19" name="Round Same Side Corner Rectangle 18"/>
          <p:cNvSpPr/>
          <p:nvPr userDrawn="1"/>
        </p:nvSpPr>
        <p:spPr>
          <a:xfrm rot="10800000">
            <a:off x="9527733" y="0"/>
            <a:ext cx="1953067" cy="90678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716869" y="333682"/>
            <a:ext cx="1574799" cy="386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1016000" y="5562600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/>
              <a:t>Presented by: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16000" y="6062666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/>
              <a:t>Date: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640080" rtl="0" eaLnBrk="1" latinLnBrk="0" hangingPunct="1">
        <a:spcBef>
          <a:spcPct val="0"/>
        </a:spcBef>
        <a:buNone/>
        <a:defRPr sz="28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64008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20065" indent="-200025" algn="l" defTabSz="640080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00100" indent="-160020" algn="l" defTabSz="64008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20140" indent="-160020" algn="l" defTabSz="64008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440180" indent="-160020" algn="l" defTabSz="640080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760220" indent="-160020" algn="l" defTabSz="64008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80260" indent="-160020" algn="l" defTabSz="64008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indent="-160020" algn="l" defTabSz="64008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0340" indent="-160020" algn="l" defTabSz="64008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004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028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248400"/>
            <a:ext cx="12192000" cy="152400"/>
          </a:xfrm>
          <a:prstGeom prst="rect">
            <a:avLst/>
          </a:prstGeom>
          <a:solidFill>
            <a:srgbClr val="C2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srgbClr val="2F1E0C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2F1E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srgbClr val="2F1E0C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208155"/>
            <a:ext cx="12192000" cy="76200"/>
          </a:xfrm>
          <a:prstGeom prst="rect">
            <a:avLst/>
          </a:prstGeom>
          <a:solidFill>
            <a:srgbClr val="C2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pic>
        <p:nvPicPr>
          <p:cNvPr id="12" name="Picture 11" descr="ACT Line White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636860" y="6532719"/>
            <a:ext cx="3657600" cy="117126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2F1E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srgbClr val="2F1E0C"/>
              </a:solidFill>
            </a:endParaRPr>
          </a:p>
        </p:txBody>
      </p:sp>
      <p:sp>
        <p:nvSpPr>
          <p:cNvPr id="14" name="Round Same Side Corner Rectangle 13"/>
          <p:cNvSpPr/>
          <p:nvPr userDrawn="1"/>
        </p:nvSpPr>
        <p:spPr>
          <a:xfrm rot="10800000">
            <a:off x="9527733" y="0"/>
            <a:ext cx="1953067" cy="906780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716869" y="333682"/>
            <a:ext cx="1574799" cy="386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MNP ca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0748733" y="6531045"/>
            <a:ext cx="732067" cy="11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81" r:id="rId3"/>
    <p:sldLayoutId id="2147483674" r:id="rId4"/>
    <p:sldLayoutId id="2147483675" r:id="rId5"/>
    <p:sldLayoutId id="2147483677" r:id="rId6"/>
    <p:sldLayoutId id="2147483678" r:id="rId7"/>
    <p:sldLayoutId id="2147483680" r:id="rId8"/>
    <p:sldLayoutId id="2147483682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84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ctr" defTabSz="816371" rtl="0" eaLnBrk="1" latinLnBrk="0" hangingPunct="1">
        <a:spcBef>
          <a:spcPct val="0"/>
        </a:spcBef>
        <a:buNone/>
        <a:defRPr sz="39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139" indent="-306139" algn="l" defTabSz="816371" rtl="0" eaLnBrk="1" latinLnBrk="0" hangingPunct="1">
        <a:spcBef>
          <a:spcPct val="20000"/>
        </a:spcBef>
        <a:buFont typeface="Arial" pitchFamily="34" charset="0"/>
        <a:buChar char="•"/>
        <a:defRPr sz="2875" kern="1200">
          <a:solidFill>
            <a:schemeClr val="tx1"/>
          </a:solidFill>
          <a:latin typeface="+mn-lt"/>
          <a:ea typeface="+mn-ea"/>
          <a:cs typeface="+mn-cs"/>
        </a:defRPr>
      </a:lvl1pPr>
      <a:lvl2pPr marL="663302" indent="-255116" algn="l" defTabSz="816371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64" indent="-204093" algn="l" defTabSz="816371" rtl="0" eaLnBrk="1" latinLnBrk="0" hangingPunct="1">
        <a:spcBef>
          <a:spcPct val="20000"/>
        </a:spcBef>
        <a:buFont typeface="Arial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3pPr>
      <a:lvl4pPr marL="1428650" indent="-204093" algn="l" defTabSz="816371" rtl="0" eaLnBrk="1" latinLnBrk="0" hangingPunct="1">
        <a:spcBef>
          <a:spcPct val="20000"/>
        </a:spcBef>
        <a:buFont typeface="Arial" pitchFamily="34" charset="0"/>
        <a:buChar char="–"/>
        <a:defRPr sz="1812" kern="1200">
          <a:solidFill>
            <a:schemeClr val="tx1"/>
          </a:solidFill>
          <a:latin typeface="+mn-lt"/>
          <a:ea typeface="+mn-ea"/>
          <a:cs typeface="+mn-cs"/>
        </a:defRPr>
      </a:lvl4pPr>
      <a:lvl5pPr marL="1836835" indent="-204093" algn="l" defTabSz="816371" rtl="0" eaLnBrk="1" latinLnBrk="0" hangingPunct="1">
        <a:spcBef>
          <a:spcPct val="20000"/>
        </a:spcBef>
        <a:buFont typeface="Arial" pitchFamily="34" charset="0"/>
        <a:buChar char="»"/>
        <a:defRPr sz="1812" kern="1200">
          <a:solidFill>
            <a:schemeClr val="tx1"/>
          </a:solidFill>
          <a:latin typeface="+mn-lt"/>
          <a:ea typeface="+mn-ea"/>
          <a:cs typeface="+mn-cs"/>
        </a:defRPr>
      </a:lvl5pPr>
      <a:lvl6pPr marL="2245021" indent="-204093" algn="l" defTabSz="816371" rtl="0" eaLnBrk="1" latinLnBrk="0" hangingPunct="1">
        <a:spcBef>
          <a:spcPct val="20000"/>
        </a:spcBef>
        <a:buFont typeface="Arial" pitchFamily="34" charset="0"/>
        <a:buChar char="•"/>
        <a:defRPr sz="1812" kern="1200">
          <a:solidFill>
            <a:schemeClr val="tx1"/>
          </a:solidFill>
          <a:latin typeface="+mn-lt"/>
          <a:ea typeface="+mn-ea"/>
          <a:cs typeface="+mn-cs"/>
        </a:defRPr>
      </a:lvl6pPr>
      <a:lvl7pPr marL="2653207" indent="-204093" algn="l" defTabSz="816371" rtl="0" eaLnBrk="1" latinLnBrk="0" hangingPunct="1">
        <a:spcBef>
          <a:spcPct val="20000"/>
        </a:spcBef>
        <a:buFont typeface="Arial" pitchFamily="34" charset="0"/>
        <a:buChar char="•"/>
        <a:defRPr sz="1812" kern="1200">
          <a:solidFill>
            <a:schemeClr val="tx1"/>
          </a:solidFill>
          <a:latin typeface="+mn-lt"/>
          <a:ea typeface="+mn-ea"/>
          <a:cs typeface="+mn-cs"/>
        </a:defRPr>
      </a:lvl7pPr>
      <a:lvl8pPr marL="3061393" indent="-204093" algn="l" defTabSz="816371" rtl="0" eaLnBrk="1" latinLnBrk="0" hangingPunct="1">
        <a:spcBef>
          <a:spcPct val="20000"/>
        </a:spcBef>
        <a:buFont typeface="Arial" pitchFamily="34" charset="0"/>
        <a:buChar char="•"/>
        <a:defRPr sz="1812" kern="1200">
          <a:solidFill>
            <a:schemeClr val="tx1"/>
          </a:solidFill>
          <a:latin typeface="+mn-lt"/>
          <a:ea typeface="+mn-ea"/>
          <a:cs typeface="+mn-cs"/>
        </a:defRPr>
      </a:lvl8pPr>
      <a:lvl9pPr marL="3469579" indent="-204093" algn="l" defTabSz="816371" rtl="0" eaLnBrk="1" latinLnBrk="0" hangingPunct="1">
        <a:spcBef>
          <a:spcPct val="20000"/>
        </a:spcBef>
        <a:buFont typeface="Arial" pitchFamily="34" charset="0"/>
        <a:buChar char="•"/>
        <a:defRPr sz="18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71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1pPr>
      <a:lvl2pPr marL="408186" algn="l" defTabSz="816371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2pPr>
      <a:lvl3pPr marL="816371" algn="l" defTabSz="816371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224557" algn="l" defTabSz="816371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4pPr>
      <a:lvl5pPr marL="1632743" algn="l" defTabSz="816371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5pPr>
      <a:lvl6pPr marL="2040928" algn="l" defTabSz="816371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6pPr>
      <a:lvl7pPr marL="2449114" algn="l" defTabSz="816371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7pPr>
      <a:lvl8pPr marL="2857300" algn="l" defTabSz="816371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8pPr>
      <a:lvl9pPr marL="3265486" algn="l" defTabSz="816371" rtl="0" eaLnBrk="1" latinLnBrk="0" hangingPunct="1">
        <a:defRPr sz="16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Victor.kroeger@mnp.ca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CA" dirty="0"/>
              <a:t>John Loeppky </a:t>
            </a:r>
            <a:r>
              <a:rPr lang="en-CA" dirty="0" err="1"/>
              <a:t>P.Ag</a:t>
            </a:r>
            <a:endParaRPr lang="en-CA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CA" dirty="0"/>
              <a:t>October 2020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3200400" y="1219200"/>
            <a:ext cx="7147776" cy="685800"/>
          </a:xfrm>
        </p:spPr>
        <p:txBody>
          <a:bodyPr/>
          <a:lstStyle/>
          <a:p>
            <a:endParaRPr lang="en-CA" dirty="0"/>
          </a:p>
          <a:p>
            <a:r>
              <a:rPr lang="en-CA" dirty="0"/>
              <a:t>Farm Management Consulting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37876" y="3886201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3600" b="1" dirty="0">
                <a:solidFill>
                  <a:schemeClr val="accent3"/>
                </a:solidFill>
              </a:rPr>
              <a:t>MNP Canadian Agriculture Industry Outlook Fall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36420" y="685800"/>
            <a:ext cx="6553200" cy="731838"/>
          </a:xfrm>
        </p:spPr>
        <p:txBody>
          <a:bodyPr/>
          <a:lstStyle/>
          <a:p>
            <a:r>
              <a:rPr lang="en-CA" dirty="0"/>
              <a:t>Industry Outlook 2020</a:t>
            </a:r>
            <a:br>
              <a:rPr lang="en-CA" dirty="0"/>
            </a:br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60720" y="1219200"/>
            <a:ext cx="4434840" cy="4267200"/>
          </a:xfrm>
        </p:spPr>
        <p:txBody>
          <a:bodyPr/>
          <a:lstStyle/>
          <a:p>
            <a:pPr>
              <a:buNone/>
            </a:pPr>
            <a:r>
              <a:rPr lang="en-CA" sz="2000" b="1" dirty="0"/>
              <a:t>Poultry</a:t>
            </a:r>
          </a:p>
          <a:p>
            <a:r>
              <a:rPr lang="en-CA" sz="2000" dirty="0"/>
              <a:t>Outlook steady/good</a:t>
            </a:r>
          </a:p>
          <a:p>
            <a:r>
              <a:rPr lang="en-CA" sz="2000" dirty="0"/>
              <a:t>Shifting consumer demand</a:t>
            </a:r>
          </a:p>
          <a:p>
            <a:r>
              <a:rPr lang="en-CA" sz="2000" dirty="0"/>
              <a:t>Prices and consumption continue to improve</a:t>
            </a:r>
          </a:p>
          <a:p>
            <a:r>
              <a:rPr lang="en-CA" sz="2000" dirty="0"/>
              <a:t>Covid-19 Impact</a:t>
            </a:r>
          </a:p>
          <a:p>
            <a:pPr marL="457200" lvl="1" indent="0">
              <a:buNone/>
            </a:pPr>
            <a:endParaRPr lang="en-CA" sz="1600" dirty="0"/>
          </a:p>
          <a:p>
            <a:endParaRPr lang="en-CA" sz="2000" dirty="0"/>
          </a:p>
          <a:p>
            <a:endParaRPr lang="en-CA" sz="2000" dirty="0"/>
          </a:p>
          <a:p>
            <a:endParaRPr lang="en-CA" sz="2000" u="sng" dirty="0"/>
          </a:p>
          <a:p>
            <a:endParaRPr lang="en-CA" sz="2000" u="sng" dirty="0"/>
          </a:p>
          <a:p>
            <a:endParaRPr lang="en-CA" sz="2000" u="sng" dirty="0"/>
          </a:p>
          <a:p>
            <a:endParaRPr lang="en-CA" sz="2000" u="sng" dirty="0"/>
          </a:p>
          <a:p>
            <a:endParaRPr lang="en-CA" sz="2000" u="sng" dirty="0"/>
          </a:p>
          <a:p>
            <a:pPr>
              <a:buNone/>
            </a:pPr>
            <a:endParaRPr lang="en-CA" sz="2000" dirty="0"/>
          </a:p>
        </p:txBody>
      </p:sp>
      <p:sp>
        <p:nvSpPr>
          <p:cNvPr id="2" name="Rectangle 1"/>
          <p:cNvSpPr/>
          <p:nvPr/>
        </p:nvSpPr>
        <p:spPr>
          <a:xfrm>
            <a:off x="1600200" y="4463168"/>
            <a:ext cx="9220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i="1" u="sng" dirty="0"/>
              <a:t>Safe Guards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  Understand the quota:</a:t>
            </a:r>
          </a:p>
          <a:p>
            <a:pPr marL="630238" lvl="1" indent="-268288">
              <a:buFont typeface="Arial" pitchFamily="34" charset="0"/>
              <a:buChar char="•"/>
            </a:pPr>
            <a:r>
              <a:rPr lang="en-CA" i="1" dirty="0"/>
              <a:t>Provincial legislation re: transferability.</a:t>
            </a:r>
          </a:p>
          <a:p>
            <a:pPr marL="630238" lvl="1" indent="-268288">
              <a:buFont typeface="Arial" pitchFamily="34" charset="0"/>
              <a:buChar char="•"/>
            </a:pPr>
            <a:r>
              <a:rPr lang="en-CA" i="1" dirty="0"/>
              <a:t>Debtor’s utilization and options to lease out quota.</a:t>
            </a:r>
          </a:p>
          <a:p>
            <a:pPr marL="630238" lvl="1" indent="-268288">
              <a:buFont typeface="Arial" pitchFamily="34" charset="0"/>
              <a:buChar char="•"/>
            </a:pPr>
            <a:r>
              <a:rPr lang="en-CA" i="1" dirty="0"/>
              <a:t>Understanding compensation rules will have bearing on security.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  High land values may support security position</a:t>
            </a:r>
          </a:p>
        </p:txBody>
      </p:sp>
      <p:pic>
        <p:nvPicPr>
          <p:cNvPr id="2050" name="Picture 2" descr="Image result for turke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420" y="1417638"/>
            <a:ext cx="377952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600200" y="4434592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868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B5A87-64AC-4FBE-B9E4-87AF6529D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0C72DF-2C12-43C9-81AF-7E6AE8C31C45}"/>
              </a:ext>
            </a:extLst>
          </p:cNvPr>
          <p:cNvSpPr txBox="1"/>
          <p:nvPr/>
        </p:nvSpPr>
        <p:spPr>
          <a:xfrm>
            <a:off x="609600" y="1524000"/>
            <a:ext cx="112014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err="1"/>
              <a:t>Covid</a:t>
            </a:r>
            <a:r>
              <a:rPr lang="en-CA" sz="2000" dirty="0"/>
              <a:t> Impacts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Supply Chain Disruption</a:t>
            </a:r>
          </a:p>
          <a:p>
            <a:pPr marL="742927" lvl="1" indent="-285750">
              <a:buFont typeface="Arial" panose="020B0604020202020204" pitchFamily="34" charset="0"/>
              <a:buChar char="•"/>
            </a:pPr>
            <a:r>
              <a:rPr lang="en-CA" dirty="0"/>
              <a:t>In August, 15 workers at plant in Calgary test positive</a:t>
            </a:r>
          </a:p>
          <a:p>
            <a:pPr marL="742927" lvl="1" indent="-285750">
              <a:buFont typeface="Arial" panose="020B0604020202020204" pitchFamily="34" charset="0"/>
              <a:buChar char="•"/>
            </a:pPr>
            <a:r>
              <a:rPr lang="en-CA" dirty="0"/>
              <a:t>In October, over 20 workers test positive in Manitoba plant</a:t>
            </a:r>
          </a:p>
          <a:p>
            <a:pPr marL="742927" lvl="1" indent="-285750">
              <a:buFont typeface="Arial" panose="020B0604020202020204" pitchFamily="34" charset="0"/>
              <a:buChar char="•"/>
            </a:pPr>
            <a:r>
              <a:rPr lang="en-CA" dirty="0"/>
              <a:t>Demand for smaller turkey size</a:t>
            </a:r>
          </a:p>
          <a:p>
            <a:pPr marL="1200104" lvl="2" indent="-285750">
              <a:buFont typeface="Arial" panose="020B0604020202020204" pitchFamily="34" charset="0"/>
              <a:buChar char="•"/>
            </a:pPr>
            <a:r>
              <a:rPr lang="en-CA" dirty="0"/>
              <a:t>Due to reduced gathering sizes for holiday events</a:t>
            </a:r>
          </a:p>
          <a:p>
            <a:pPr lvl="2"/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Demand for chicken initially shocked </a:t>
            </a:r>
          </a:p>
          <a:p>
            <a:pPr marL="742927" lvl="1" indent="-285750">
              <a:buFont typeface="Arial" panose="020B0604020202020204" pitchFamily="34" charset="0"/>
              <a:buChar char="•"/>
            </a:pPr>
            <a:r>
              <a:rPr lang="en-CA" dirty="0"/>
              <a:t>Rebounded slowly</a:t>
            </a:r>
          </a:p>
          <a:p>
            <a:pPr marL="742927" lvl="1" indent="-285750">
              <a:buFont typeface="Arial" panose="020B0604020202020204" pitchFamily="34" charset="0"/>
              <a:buChar char="•"/>
            </a:pPr>
            <a:r>
              <a:rPr lang="en-CA" dirty="0"/>
              <a:t>Hope to return to 100% production by Christmas and then taper off seasonally</a:t>
            </a:r>
          </a:p>
        </p:txBody>
      </p:sp>
    </p:spTree>
    <p:extLst>
      <p:ext uri="{BB962C8B-B14F-4D97-AF65-F5344CB8AC3E}">
        <p14:creationId xmlns:p14="http://schemas.microsoft.com/office/powerpoint/2010/main" val="3402393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2020</a:t>
            </a:r>
            <a:br>
              <a:rPr lang="en-CA" dirty="0"/>
            </a:br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54600" y="1417638"/>
            <a:ext cx="5486400" cy="3901281"/>
          </a:xfrm>
        </p:spPr>
        <p:txBody>
          <a:bodyPr/>
          <a:lstStyle/>
          <a:p>
            <a:pPr>
              <a:buNone/>
            </a:pPr>
            <a:r>
              <a:rPr lang="en-CA" sz="2000" b="1" dirty="0"/>
              <a:t>Dairy</a:t>
            </a:r>
          </a:p>
          <a:p>
            <a:r>
              <a:rPr lang="en-CA" sz="2000" dirty="0"/>
              <a:t>Consumer demand shifting</a:t>
            </a:r>
          </a:p>
          <a:p>
            <a:r>
              <a:rPr lang="en-CA" sz="2000" dirty="0"/>
              <a:t>Quota Prices</a:t>
            </a:r>
          </a:p>
          <a:p>
            <a:r>
              <a:rPr lang="en-CA" sz="2000" dirty="0"/>
              <a:t>Trade Impacts</a:t>
            </a:r>
            <a:endParaRPr lang="en-CA" sz="1600" dirty="0"/>
          </a:p>
          <a:p>
            <a:pPr marL="0" indent="0">
              <a:buNone/>
            </a:pPr>
            <a:endParaRPr lang="en-CA" sz="2000" dirty="0"/>
          </a:p>
          <a:p>
            <a:endParaRPr lang="en-CA" sz="2000" u="sng" dirty="0"/>
          </a:p>
          <a:p>
            <a:endParaRPr lang="en-CA" sz="2000" u="sng" dirty="0"/>
          </a:p>
          <a:p>
            <a:endParaRPr lang="en-CA" sz="2000" u="sng" dirty="0"/>
          </a:p>
          <a:p>
            <a:endParaRPr lang="en-CA" sz="2000" u="sng" dirty="0"/>
          </a:p>
          <a:p>
            <a:endParaRPr lang="en-CA" sz="2000" u="sng" dirty="0"/>
          </a:p>
          <a:p>
            <a:pPr>
              <a:buNone/>
            </a:pPr>
            <a:endParaRPr lang="en-CA" sz="2000" dirty="0"/>
          </a:p>
        </p:txBody>
      </p:sp>
      <p:sp>
        <p:nvSpPr>
          <p:cNvPr id="2" name="Rectangle 1"/>
          <p:cNvSpPr/>
          <p:nvPr/>
        </p:nvSpPr>
        <p:spPr>
          <a:xfrm>
            <a:off x="1588018" y="4495801"/>
            <a:ext cx="9220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i="1" u="sng" dirty="0"/>
              <a:t>Safe Guards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  Understand the quota:</a:t>
            </a:r>
          </a:p>
          <a:p>
            <a:pPr marL="630238" lvl="1" indent="-268288">
              <a:buFont typeface="Arial" pitchFamily="34" charset="0"/>
              <a:buChar char="•"/>
            </a:pPr>
            <a:r>
              <a:rPr lang="en-CA" i="1" dirty="0"/>
              <a:t>Provincial legislation re: transferability.</a:t>
            </a:r>
          </a:p>
          <a:p>
            <a:pPr marL="630238" lvl="1" indent="-268288">
              <a:buFont typeface="Arial" pitchFamily="34" charset="0"/>
              <a:buChar char="•"/>
            </a:pPr>
            <a:r>
              <a:rPr lang="en-CA" i="1" dirty="0"/>
              <a:t>Debtor’s utilization and options to lease out quota.</a:t>
            </a:r>
          </a:p>
          <a:p>
            <a:pPr marL="630238" lvl="1" indent="-268288">
              <a:buFont typeface="Arial" pitchFamily="34" charset="0"/>
              <a:buChar char="•"/>
            </a:pPr>
            <a:r>
              <a:rPr lang="en-CA" i="1" dirty="0"/>
              <a:t>Understanding compensation rules will have bearing on security.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  High land values may support security position</a:t>
            </a:r>
          </a:p>
        </p:txBody>
      </p:sp>
      <p:pic>
        <p:nvPicPr>
          <p:cNvPr id="1026" name="Picture 2" descr="Image result for dairy c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182" y="1417638"/>
            <a:ext cx="3252236" cy="216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981200" y="44958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C88E5-0925-409D-A003-C903E4459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2020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F7B21D-E5C2-455C-A1BC-9D23332AD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1902" y="1973257"/>
            <a:ext cx="6328196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19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3ECBF-F558-4BCA-BBD8-65D2CA0B5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C71AED-BC00-4600-899B-BE4CF9EB215A}"/>
              </a:ext>
            </a:extLst>
          </p:cNvPr>
          <p:cNvSpPr txBox="1"/>
          <p:nvPr/>
        </p:nvSpPr>
        <p:spPr>
          <a:xfrm>
            <a:off x="609600" y="5781675"/>
            <a:ext cx="22797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/>
              <a:t>Source: Canadian Dairy Commission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49F287-F11D-4DDF-8AFC-37F8B2B23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981199"/>
          </a:xfrm>
        </p:spPr>
        <p:txBody>
          <a:bodyPr/>
          <a:lstStyle/>
          <a:p>
            <a:pPr marL="457200" indent="-457200">
              <a:lnSpc>
                <a:spcPct val="150000"/>
              </a:lnSpc>
            </a:pPr>
            <a:r>
              <a:rPr lang="en-US" sz="2400" dirty="0">
                <a:cs typeface="Arial" pitchFamily="34" charset="0"/>
              </a:rPr>
              <a:t>Federal Government announced $1.75 billion compensation package to the dairy industry for the market access that was given up in CETA and CPTPP</a:t>
            </a:r>
          </a:p>
          <a:p>
            <a:pPr marL="1110402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Will be distributed over 8 years - $345 million in 2019</a:t>
            </a:r>
          </a:p>
          <a:p>
            <a:pPr marL="1110402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o details for USMCA compensation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39486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533400"/>
            <a:ext cx="6553200" cy="731838"/>
          </a:xfrm>
        </p:spPr>
        <p:txBody>
          <a:bodyPr/>
          <a:lstStyle/>
          <a:p>
            <a:r>
              <a:rPr lang="en-CA" dirty="0"/>
              <a:t>Industry Outlook 2020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4724400"/>
            <a:ext cx="81534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i="1" u="sng" dirty="0"/>
              <a:t>Safe Guards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Equipment ratio on grain farms </a:t>
            </a:r>
            <a:r>
              <a:rPr lang="en-CA" i="1" u="sng" dirty="0"/>
              <a:t>is</a:t>
            </a:r>
            <a:r>
              <a:rPr lang="en-CA" i="1" dirty="0"/>
              <a:t> important.   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Ensure all property of creditor included on debt security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Verify proper registration on land and related farm equipment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Verify crop insurance &amp; AgriStability status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24400" y="1066800"/>
            <a:ext cx="4724400" cy="3124200"/>
          </a:xfrm>
        </p:spPr>
        <p:txBody>
          <a:bodyPr/>
          <a:lstStyle/>
          <a:p>
            <a:pPr>
              <a:buNone/>
            </a:pPr>
            <a:r>
              <a:rPr lang="en-CA" sz="2000" b="1" dirty="0"/>
              <a:t>Crops</a:t>
            </a:r>
            <a:endParaRPr lang="en-CA" sz="2000" dirty="0"/>
          </a:p>
          <a:p>
            <a:r>
              <a:rPr lang="en-CA" sz="2000" dirty="0"/>
              <a:t>2020 Harvest</a:t>
            </a:r>
          </a:p>
          <a:p>
            <a:r>
              <a:rPr lang="en-CA" sz="2000" dirty="0"/>
              <a:t>Crop Yields</a:t>
            </a:r>
          </a:p>
          <a:p>
            <a:r>
              <a:rPr lang="en-CA" sz="2000" dirty="0"/>
              <a:t>Farm Equipment</a:t>
            </a:r>
          </a:p>
          <a:p>
            <a:r>
              <a:rPr lang="en-CA" sz="2000" dirty="0"/>
              <a:t>Farmland Values</a:t>
            </a:r>
          </a:p>
          <a:p>
            <a:pPr marL="0" indent="0">
              <a:buNone/>
            </a:pPr>
            <a:endParaRPr lang="en-CA" sz="2000" dirty="0"/>
          </a:p>
        </p:txBody>
      </p:sp>
      <p:pic>
        <p:nvPicPr>
          <p:cNvPr id="1026" name="Picture 2" descr="S:\Creative Services\Resources\Photos\Stock Photography\~ Client Groups\Agriculture\Wheat and grains\189002 altered.tif"/>
          <p:cNvPicPr>
            <a:picLocks noChangeAspect="1" noChangeArrowheads="1"/>
          </p:cNvPicPr>
          <p:nvPr/>
        </p:nvPicPr>
        <p:blipFill>
          <a:blip r:embed="rId3" cstate="print"/>
          <a:srcRect r="36965"/>
          <a:stretch>
            <a:fillRect/>
          </a:stretch>
        </p:blipFill>
        <p:spPr bwMode="auto">
          <a:xfrm>
            <a:off x="2209800" y="1252538"/>
            <a:ext cx="2286000" cy="22098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2133600" y="46482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407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9A147-CF19-4963-BB67-65D802C65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A47E95-4CDF-42B5-8616-721E4D398061}"/>
              </a:ext>
            </a:extLst>
          </p:cNvPr>
          <p:cNvSpPr/>
          <p:nvPr/>
        </p:nvSpPr>
        <p:spPr>
          <a:xfrm>
            <a:off x="318885" y="1417638"/>
            <a:ext cx="906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24AB64-C12B-405C-B0A4-01B995311913}"/>
              </a:ext>
            </a:extLst>
          </p:cNvPr>
          <p:cNvSpPr/>
          <p:nvPr/>
        </p:nvSpPr>
        <p:spPr>
          <a:xfrm>
            <a:off x="228600" y="1706007"/>
            <a:ext cx="6096000" cy="33650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10402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Harvest nearing completion</a:t>
            </a:r>
          </a:p>
          <a:p>
            <a:pPr marL="1110402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Back to big crops – flooding limited ‘19</a:t>
            </a:r>
          </a:p>
          <a:p>
            <a:pPr marL="1110402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Corn:  13.7 billion bushels – 2019</a:t>
            </a:r>
          </a:p>
          <a:p>
            <a:pPr marL="1763603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Forecasted at 14.7 billion bushels -2020</a:t>
            </a:r>
          </a:p>
          <a:p>
            <a:pPr marL="2416805" lvl="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Good conditions, quick pace</a:t>
            </a:r>
          </a:p>
          <a:p>
            <a:pPr marL="1110402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Soybeans:  3.6 billion bushels – 2019</a:t>
            </a:r>
          </a:p>
          <a:p>
            <a:pPr marL="1763603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Forecasted 4.3 billion bushels - 2020</a:t>
            </a:r>
          </a:p>
          <a:p>
            <a:pPr marL="2416805" lvl="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Record yield increase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8EDB9-B6A9-4830-9B44-03785AA36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1602304"/>
            <a:ext cx="3590855" cy="1591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96554F-AD1C-4F68-B786-F400B0A35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810000"/>
            <a:ext cx="3590855" cy="1865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00CED4-FEC9-4392-8EDA-2A2E8860DBE2}"/>
              </a:ext>
            </a:extLst>
          </p:cNvPr>
          <p:cNvSpPr txBox="1"/>
          <p:nvPr/>
        </p:nvSpPr>
        <p:spPr>
          <a:xfrm>
            <a:off x="838200" y="141763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USA Harvest</a:t>
            </a:r>
          </a:p>
        </p:txBody>
      </p:sp>
    </p:spTree>
    <p:extLst>
      <p:ext uri="{BB962C8B-B14F-4D97-AF65-F5344CB8AC3E}">
        <p14:creationId xmlns:p14="http://schemas.microsoft.com/office/powerpoint/2010/main" val="3535054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A407A1-696C-4FA9-B50C-0153FD1EC34E}"/>
              </a:ext>
            </a:extLst>
          </p:cNvPr>
          <p:cNvSpPr txBox="1"/>
          <p:nvPr/>
        </p:nvSpPr>
        <p:spPr>
          <a:xfrm>
            <a:off x="457200" y="1600201"/>
            <a:ext cx="65532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653225" indent="-457200" defTabSz="9144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077200" cy="731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Industry Outlook 2020</a:t>
            </a:r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A50AD3-0DB3-4B58-A1B0-74DA256B643D}"/>
              </a:ext>
            </a:extLst>
          </p:cNvPr>
          <p:cNvSpPr/>
          <p:nvPr/>
        </p:nvSpPr>
        <p:spPr>
          <a:xfrm>
            <a:off x="457200" y="1219200"/>
            <a:ext cx="7696200" cy="4611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Majority of grain producing areas had good harvest weather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For a change….harvest was relatively uneventful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Grain movement has been good</a:t>
            </a:r>
          </a:p>
          <a:p>
            <a:pPr marL="1110402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More than 75% of rail cars ordered have been spotted on avg</a:t>
            </a:r>
          </a:p>
          <a:p>
            <a:pPr marL="1110402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Wheat, oats, barley and canola are ahead of the 5-year avg for exports YTD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Better than expected yield’s reported so far given conditions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Western Canada harvest progress ahead of 5-yr avg</a:t>
            </a:r>
          </a:p>
          <a:p>
            <a:pPr marL="1763603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AB – 90% complete as of October 6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dirty="0">
                <a:latin typeface="Arial" pitchFamily="34" charset="0"/>
                <a:cs typeface="Arial" pitchFamily="34" charset="0"/>
              </a:rPr>
              <a:t>, 2020 </a:t>
            </a:r>
          </a:p>
          <a:p>
            <a:pPr marL="1763603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SK – 96% complete as of October 6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dirty="0">
                <a:latin typeface="Arial" pitchFamily="34" charset="0"/>
                <a:cs typeface="Arial" pitchFamily="34" charset="0"/>
              </a:rPr>
              <a:t>, 2020</a:t>
            </a:r>
          </a:p>
          <a:p>
            <a:pPr marL="1763603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MB – 88% complete as of October 6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dirty="0">
                <a:latin typeface="Arial" pitchFamily="34" charset="0"/>
                <a:cs typeface="Arial" pitchFamily="34" charset="0"/>
              </a:rPr>
              <a:t>,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8BE97A-8915-4994-BF6D-611E7421A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747" y="1051719"/>
            <a:ext cx="3383573" cy="2255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60BCBE-BBC6-483A-ADAA-227AF0906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1" y="4267200"/>
            <a:ext cx="4084320" cy="185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30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F8588-5F65-406D-B56D-824973481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F91C46-5165-4A77-943D-38D26CAB8D1B}"/>
              </a:ext>
            </a:extLst>
          </p:cNvPr>
          <p:cNvSpPr txBox="1"/>
          <p:nvPr/>
        </p:nvSpPr>
        <p:spPr>
          <a:xfrm>
            <a:off x="371643" y="1417638"/>
            <a:ext cx="9213514" cy="4698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Stat’s Can estimates (as of Aug 31- final report in Dec. 2020):</a:t>
            </a:r>
          </a:p>
          <a:p>
            <a:pPr marL="1110402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Smaller soybean production – 6.1 million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tonnes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3603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20% decrease from peak in 2017</a:t>
            </a:r>
          </a:p>
          <a:p>
            <a:pPr marL="2416805" lvl="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Bigger yields but much reduced acres</a:t>
            </a:r>
          </a:p>
          <a:p>
            <a:pPr marL="1110402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Smallest canola production in 5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19.4 million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tonnes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63603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9.6% decrease from peak in 2017</a:t>
            </a:r>
          </a:p>
          <a:p>
            <a:pPr marL="2416805" lvl="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Decrease in harvested area and yield</a:t>
            </a:r>
          </a:p>
          <a:p>
            <a:pPr marL="1110402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Second highest wheat production – 34.1 million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tonnes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3603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4.5% increase over 2019</a:t>
            </a:r>
          </a:p>
          <a:p>
            <a:pPr marL="2416805" lvl="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Second largest acres in last 5 years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FDD3E2-B101-45E4-8A2B-06C1FCE45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633" y="4038601"/>
            <a:ext cx="2615411" cy="1833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681251-B9BA-4F34-8542-E92E3316A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2360" y="1676400"/>
            <a:ext cx="2621507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86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2650" y="365126"/>
            <a:ext cx="38160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5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EB62BA-D738-43E0-89DA-18FBAC36A8F3}"/>
              </a:ext>
            </a:extLst>
          </p:cNvPr>
          <p:cNvSpPr/>
          <p:nvPr/>
        </p:nvSpPr>
        <p:spPr>
          <a:xfrm>
            <a:off x="609600" y="1417639"/>
            <a:ext cx="6155704" cy="4759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8113" defTabSz="914400">
              <a:lnSpc>
                <a:spcPct val="90000"/>
              </a:lnSpc>
              <a:spcAft>
                <a:spcPts val="600"/>
              </a:spcAft>
            </a:pPr>
            <a:r>
              <a:rPr lang="en-CA" sz="2000" dirty="0">
                <a:solidFill>
                  <a:srgbClr val="000000"/>
                </a:solidFill>
              </a:rPr>
              <a:t>Lower overall machinery purchases</a:t>
            </a:r>
          </a:p>
          <a:p>
            <a:pPr marL="8113" defTabSz="914400">
              <a:lnSpc>
                <a:spcPct val="90000"/>
              </a:lnSpc>
              <a:spcAft>
                <a:spcPts val="600"/>
              </a:spcAft>
            </a:pPr>
            <a:endParaRPr lang="en-CA" sz="2000" dirty="0">
              <a:solidFill>
                <a:srgbClr val="000000"/>
              </a:solidFill>
            </a:endParaRPr>
          </a:p>
          <a:p>
            <a:pPr marL="236713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0000"/>
                </a:solidFill>
              </a:rPr>
              <a:t>2WD farm tractors up 9.4% YOY</a:t>
            </a:r>
          </a:p>
          <a:p>
            <a:pPr marL="236713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000" dirty="0">
              <a:solidFill>
                <a:srgbClr val="000000"/>
              </a:solidFill>
            </a:endParaRPr>
          </a:p>
          <a:p>
            <a:pPr marL="8113" defTabSz="914400">
              <a:lnSpc>
                <a:spcPct val="90000"/>
              </a:lnSpc>
              <a:spcAft>
                <a:spcPts val="600"/>
              </a:spcAft>
            </a:pPr>
            <a:endParaRPr lang="en-CA" sz="2000" dirty="0">
              <a:solidFill>
                <a:srgbClr val="000000"/>
              </a:solidFill>
            </a:endParaRPr>
          </a:p>
          <a:p>
            <a:pPr marL="8113" defTabSz="914400">
              <a:lnSpc>
                <a:spcPct val="90000"/>
              </a:lnSpc>
              <a:spcAft>
                <a:spcPts val="600"/>
              </a:spcAft>
            </a:pPr>
            <a:endParaRPr lang="en-CA" sz="2000" dirty="0">
              <a:solidFill>
                <a:srgbClr val="000000"/>
              </a:solidFill>
            </a:endParaRPr>
          </a:p>
          <a:p>
            <a:pPr marL="236713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0000"/>
                </a:solidFill>
              </a:rPr>
              <a:t>4WD farm tractors down 11.4% YOY</a:t>
            </a:r>
          </a:p>
          <a:p>
            <a:pPr marL="236713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000" dirty="0">
              <a:solidFill>
                <a:srgbClr val="000000"/>
              </a:solidFill>
            </a:endParaRPr>
          </a:p>
          <a:p>
            <a:pPr marL="236713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000" dirty="0">
              <a:solidFill>
                <a:srgbClr val="000000"/>
              </a:solidFill>
            </a:endParaRPr>
          </a:p>
          <a:p>
            <a:pPr marL="236713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000" dirty="0">
              <a:solidFill>
                <a:srgbClr val="000000"/>
              </a:solidFill>
            </a:endParaRPr>
          </a:p>
          <a:p>
            <a:pPr marL="236713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0000"/>
                </a:solidFill>
              </a:rPr>
              <a:t>Combine sales down 9.4% YOY</a:t>
            </a:r>
          </a:p>
          <a:p>
            <a:pPr marL="236713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000" dirty="0">
              <a:solidFill>
                <a:srgbClr val="000000"/>
              </a:solidFill>
            </a:endParaRPr>
          </a:p>
          <a:p>
            <a:pPr marL="8113" defTabSz="914400">
              <a:lnSpc>
                <a:spcPct val="90000"/>
              </a:lnSpc>
              <a:spcAft>
                <a:spcPts val="600"/>
              </a:spcAft>
            </a:pPr>
            <a:r>
              <a:rPr lang="en-CA" sz="1400" dirty="0">
                <a:solidFill>
                  <a:srgbClr val="000000"/>
                </a:solidFill>
              </a:rPr>
              <a:t>     </a:t>
            </a:r>
            <a:r>
              <a:rPr lang="en-CA" sz="1400" dirty="0" err="1">
                <a:solidFill>
                  <a:srgbClr val="000000"/>
                </a:solidFill>
              </a:rPr>
              <a:t>Source:Association</a:t>
            </a:r>
            <a:r>
              <a:rPr lang="en-CA" sz="1400" dirty="0">
                <a:solidFill>
                  <a:srgbClr val="000000"/>
                </a:solidFill>
              </a:rPr>
              <a:t> of Equipment Manufacturers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781918-A4F7-4EED-821F-7A27448C4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4C7E3-5FD4-4911-A6AC-8E5BF5246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730" y="1417638"/>
            <a:ext cx="2859272" cy="1505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A2652E-76AD-424C-8B6E-420E13842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730" y="2961889"/>
            <a:ext cx="2859272" cy="1633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8A26FE-09AB-4E88-9A6B-1230BB309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730" y="4634168"/>
            <a:ext cx="285927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66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0200" y="411162"/>
            <a:ext cx="7391400" cy="731838"/>
          </a:xfrm>
        </p:spPr>
        <p:txBody>
          <a:bodyPr/>
          <a:lstStyle/>
          <a:p>
            <a:r>
              <a:rPr lang="en-CA" dirty="0"/>
              <a:t>Ag Industry Outlook – Table of Contents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half" idx="4294967295"/>
          </p:nvPr>
        </p:nvSpPr>
        <p:spPr>
          <a:xfrm>
            <a:off x="1828800" y="914400"/>
            <a:ext cx="7772400" cy="4830762"/>
          </a:xfrm>
          <a:prstGeom prst="rect">
            <a:avLst/>
          </a:prstGeom>
        </p:spPr>
        <p:txBody>
          <a:bodyPr/>
          <a:lstStyle/>
          <a:p>
            <a:r>
              <a:rPr lang="en-CA" sz="2400" dirty="0"/>
              <a:t>Canadian Agricultural Industry Outlook 2020</a:t>
            </a:r>
          </a:p>
          <a:p>
            <a:pPr lvl="1"/>
            <a:r>
              <a:rPr lang="en-CA" sz="1600" dirty="0"/>
              <a:t>Market Fundamentals</a:t>
            </a:r>
          </a:p>
          <a:p>
            <a:pPr lvl="1"/>
            <a:r>
              <a:rPr lang="en-CA" sz="1600" dirty="0"/>
              <a:t>US Dollar – US Trade</a:t>
            </a:r>
          </a:p>
          <a:p>
            <a:pPr lvl="1"/>
            <a:r>
              <a:rPr lang="en-CA" sz="1600" dirty="0"/>
              <a:t>Poultry</a:t>
            </a:r>
          </a:p>
          <a:p>
            <a:pPr lvl="1"/>
            <a:r>
              <a:rPr lang="en-CA" sz="1600" dirty="0"/>
              <a:t>Dairy</a:t>
            </a:r>
          </a:p>
          <a:p>
            <a:pPr lvl="1"/>
            <a:r>
              <a:rPr lang="en-CA" sz="1600" dirty="0"/>
              <a:t>Crops</a:t>
            </a:r>
          </a:p>
          <a:p>
            <a:pPr lvl="1"/>
            <a:r>
              <a:rPr lang="en-CA" sz="1600" dirty="0"/>
              <a:t>Hogs</a:t>
            </a:r>
          </a:p>
          <a:p>
            <a:pPr lvl="1"/>
            <a:r>
              <a:rPr lang="en-CA" sz="1600" dirty="0"/>
              <a:t>Beef</a:t>
            </a:r>
          </a:p>
          <a:p>
            <a:pPr lvl="1"/>
            <a:r>
              <a:rPr lang="en-CA" sz="1600" dirty="0"/>
              <a:t>Wineries</a:t>
            </a:r>
          </a:p>
          <a:p>
            <a:pPr lvl="1"/>
            <a:r>
              <a:rPr lang="en-CA" sz="1600" dirty="0"/>
              <a:t>Cannabis</a:t>
            </a:r>
          </a:p>
          <a:p>
            <a:pPr lvl="1"/>
            <a:r>
              <a:rPr lang="en-CA" sz="1600" dirty="0"/>
              <a:t>Food and Beverage</a:t>
            </a:r>
          </a:p>
          <a:p>
            <a:r>
              <a:rPr lang="en-CA" sz="2400" dirty="0"/>
              <a:t>Contacts</a:t>
            </a:r>
          </a:p>
          <a:p>
            <a:r>
              <a:rPr lang="en-CA" sz="2400" dirty="0"/>
              <a:t>Appendices </a:t>
            </a:r>
          </a:p>
          <a:p>
            <a:pPr lvl="1"/>
            <a:r>
              <a:rPr lang="en-CA" sz="2000" dirty="0"/>
              <a:t>Our People </a:t>
            </a:r>
          </a:p>
          <a:p>
            <a:pPr algn="ctr">
              <a:lnSpc>
                <a:spcPct val="150000"/>
              </a:lnSpc>
              <a:buNone/>
            </a:pPr>
            <a:endParaRPr lang="en-CA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2650" y="365126"/>
            <a:ext cx="38160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5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EB62BA-D738-43E0-89DA-18FBAC36A8F3}"/>
              </a:ext>
            </a:extLst>
          </p:cNvPr>
          <p:cNvSpPr/>
          <p:nvPr/>
        </p:nvSpPr>
        <p:spPr>
          <a:xfrm>
            <a:off x="1219200" y="1742977"/>
            <a:ext cx="8001000" cy="4181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36713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781918-A4F7-4EED-821F-7A27448C4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398DC5-456D-4C92-ADFD-C4065B780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710009"/>
            <a:ext cx="7772400" cy="3623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35AC99-B777-420F-8BC3-959B16374014}"/>
              </a:ext>
            </a:extLst>
          </p:cNvPr>
          <p:cNvSpPr txBox="1"/>
          <p:nvPr/>
        </p:nvSpPr>
        <p:spPr>
          <a:xfrm>
            <a:off x="1295400" y="5638800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Source: FCC</a:t>
            </a:r>
          </a:p>
        </p:txBody>
      </p:sp>
    </p:spTree>
    <p:extLst>
      <p:ext uri="{BB962C8B-B14F-4D97-AF65-F5344CB8AC3E}">
        <p14:creationId xmlns:p14="http://schemas.microsoft.com/office/powerpoint/2010/main" val="1082167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2650" y="365126"/>
            <a:ext cx="38160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5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EB62BA-D738-43E0-89DA-18FBAC36A8F3}"/>
              </a:ext>
            </a:extLst>
          </p:cNvPr>
          <p:cNvSpPr/>
          <p:nvPr/>
        </p:nvSpPr>
        <p:spPr>
          <a:xfrm>
            <a:off x="1219200" y="1742977"/>
            <a:ext cx="8001000" cy="4181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36713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Canadian farmland value up 5.2% in 2019</a:t>
            </a:r>
          </a:p>
          <a:p>
            <a:pPr marL="236713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Expected to increase going forward</a:t>
            </a:r>
          </a:p>
          <a:p>
            <a:pPr marL="236713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Major drivers of land prices:</a:t>
            </a:r>
          </a:p>
          <a:p>
            <a:pPr marL="69389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Crop income (yields and prices)</a:t>
            </a:r>
          </a:p>
          <a:p>
            <a:pPr marL="69389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Interest rates </a:t>
            </a:r>
          </a:p>
          <a:p>
            <a:pPr marL="465290" lvl="1" defTabSz="9144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marL="236713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Extremely low interest rate environment currently coupled with good grain prices a recipe for land values to increase again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781918-A4F7-4EED-821F-7A27448C4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2020</a:t>
            </a:r>
          </a:p>
        </p:txBody>
      </p:sp>
    </p:spTree>
    <p:extLst>
      <p:ext uri="{BB962C8B-B14F-4D97-AF65-F5344CB8AC3E}">
        <p14:creationId xmlns:p14="http://schemas.microsoft.com/office/powerpoint/2010/main" val="2769202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548444"/>
            <a:ext cx="6553200" cy="731838"/>
          </a:xfrm>
        </p:spPr>
        <p:txBody>
          <a:bodyPr/>
          <a:lstStyle/>
          <a:p>
            <a:r>
              <a:rPr lang="en-CA" dirty="0"/>
              <a:t>Industry Outlook 2020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4600" y="4724400"/>
            <a:ext cx="73914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i="1" u="sng" dirty="0"/>
              <a:t>Safe Guards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  Perform walk-through on short notice and assess condition of </a:t>
            </a:r>
          </a:p>
          <a:p>
            <a:r>
              <a:rPr lang="en-CA" i="1" dirty="0"/>
              <a:t>    herd and barn operations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  Verify proper registration on land and related farm equipment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  Verify </a:t>
            </a:r>
            <a:r>
              <a:rPr lang="en-CA" i="1" dirty="0" err="1"/>
              <a:t>AgriStability</a:t>
            </a:r>
            <a:r>
              <a:rPr lang="en-CA" i="1" dirty="0"/>
              <a:t> status.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24400" y="1752600"/>
            <a:ext cx="5486400" cy="2688571"/>
          </a:xfrm>
        </p:spPr>
        <p:txBody>
          <a:bodyPr/>
          <a:lstStyle/>
          <a:p>
            <a:pPr>
              <a:buNone/>
            </a:pPr>
            <a:r>
              <a:rPr lang="en-CA" sz="2000" b="1" dirty="0"/>
              <a:t>Hogs</a:t>
            </a:r>
          </a:p>
          <a:p>
            <a:r>
              <a:rPr lang="en-CA" sz="1800" dirty="0"/>
              <a:t>Price volatility</a:t>
            </a:r>
          </a:p>
          <a:p>
            <a:pPr lvl="1"/>
            <a:r>
              <a:rPr lang="en-CA" sz="1400" dirty="0"/>
              <a:t>Kill plant closures</a:t>
            </a:r>
          </a:p>
          <a:p>
            <a:r>
              <a:rPr lang="en-CA" sz="1800" dirty="0"/>
              <a:t>Feed prices rising</a:t>
            </a:r>
          </a:p>
          <a:p>
            <a:r>
              <a:rPr lang="en-CA" sz="1800" dirty="0"/>
              <a:t>Trade</a:t>
            </a:r>
          </a:p>
          <a:p>
            <a:pPr lvl="1"/>
            <a:r>
              <a:rPr lang="en-CA" sz="1400" dirty="0"/>
              <a:t>China</a:t>
            </a:r>
          </a:p>
          <a:p>
            <a:r>
              <a:rPr lang="en-CA" sz="1800" dirty="0"/>
              <a:t>Disease pressure</a:t>
            </a:r>
            <a:endParaRPr lang="en-CA" sz="1400" dirty="0"/>
          </a:p>
          <a:p>
            <a:pPr lvl="1"/>
            <a:r>
              <a:rPr lang="en-CA" sz="1400" dirty="0"/>
              <a:t>ASF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209800" y="46482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:\Creative Services\Resources\Photos\Stock Photography\~ Client Groups\Agriculture\Cows\iStock_000000700507Large.jpg"/>
          <p:cNvPicPr>
            <a:picLocks noChangeAspect="1" noChangeArrowheads="1"/>
          </p:cNvPicPr>
          <p:nvPr/>
        </p:nvPicPr>
        <p:blipFill>
          <a:blip r:embed="rId3" cstate="print"/>
          <a:srcRect l="20005" r="13311" b="3318"/>
          <a:stretch>
            <a:fillRect/>
          </a:stretch>
        </p:blipFill>
        <p:spPr bwMode="auto">
          <a:xfrm>
            <a:off x="2209800" y="1752600"/>
            <a:ext cx="2286000" cy="2209800"/>
          </a:xfrm>
          <a:prstGeom prst="rect">
            <a:avLst/>
          </a:prstGeom>
          <a:noFill/>
        </p:spPr>
      </p:pic>
      <p:pic>
        <p:nvPicPr>
          <p:cNvPr id="4098" name="Picture 2" descr="C:\Users\robert.reddekopp\Desktop\feedlot-pic.jpg"/>
          <p:cNvPicPr>
            <a:picLocks noChangeAspect="1" noChangeArrowheads="1"/>
          </p:cNvPicPr>
          <p:nvPr/>
        </p:nvPicPr>
        <p:blipFill>
          <a:blip r:embed="rId4" cstate="print"/>
          <a:srcRect l="27393" r="4027"/>
          <a:stretch>
            <a:fillRect/>
          </a:stretch>
        </p:blipFill>
        <p:spPr bwMode="auto">
          <a:xfrm>
            <a:off x="2209800" y="1752600"/>
            <a:ext cx="2286000" cy="2209800"/>
          </a:xfrm>
          <a:prstGeom prst="rect">
            <a:avLst/>
          </a:prstGeom>
          <a:noFill/>
        </p:spPr>
      </p:pic>
      <p:pic>
        <p:nvPicPr>
          <p:cNvPr id="4099" name="Picture 3" descr="S:\Creative Services\Resources\Photos\Stock Photography\~ Client Groups\Agriculture\Pigs\19275.JPG"/>
          <p:cNvPicPr>
            <a:picLocks noChangeAspect="1" noChangeArrowheads="1"/>
          </p:cNvPicPr>
          <p:nvPr/>
        </p:nvPicPr>
        <p:blipFill>
          <a:blip r:embed="rId5" cstate="print"/>
          <a:srcRect l="19243" r="11536"/>
          <a:stretch>
            <a:fillRect/>
          </a:stretch>
        </p:blipFill>
        <p:spPr bwMode="auto">
          <a:xfrm>
            <a:off x="2209800" y="1752601"/>
            <a:ext cx="2286000" cy="2210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907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E25E0-9057-41FB-A191-D0D4B0393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47272-CA40-455C-8836-9F1D70730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86000"/>
            <a:ext cx="10515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1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AD6EFA-0521-45DB-A495-A50B487CCF22}"/>
              </a:ext>
            </a:extLst>
          </p:cNvPr>
          <p:cNvSpPr txBox="1"/>
          <p:nvPr/>
        </p:nvSpPr>
        <p:spPr>
          <a:xfrm>
            <a:off x="609600" y="685800"/>
            <a:ext cx="3961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371"/>
            <a:r>
              <a:rPr lang="en-CA" sz="2800" b="1" dirty="0">
                <a:solidFill>
                  <a:srgbClr val="035642"/>
                </a:solidFill>
                <a:latin typeface="Arial"/>
                <a:ea typeface="+mj-ea"/>
                <a:cs typeface="+mj-cs"/>
              </a:rPr>
              <a:t>Industry Outlook 2020</a:t>
            </a:r>
            <a:endParaRPr lang="en-US" sz="3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2444DD-C8C7-4EE4-B25E-4FA1475C940E}"/>
              </a:ext>
            </a:extLst>
          </p:cNvPr>
          <p:cNvSpPr txBox="1"/>
          <p:nvPr/>
        </p:nvSpPr>
        <p:spPr>
          <a:xfrm>
            <a:off x="762000" y="1676400"/>
            <a:ext cx="7391126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African Swine Fever - China</a:t>
            </a:r>
          </a:p>
          <a:p>
            <a:pPr marL="914377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China rebuilding after losing 60% of its breeding stock</a:t>
            </a:r>
          </a:p>
          <a:p>
            <a:pPr marL="914377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Sow numbers grew 37% year over year in August</a:t>
            </a:r>
          </a:p>
          <a:p>
            <a:pPr marL="914377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Rebuilt sow herd will not be as productive</a:t>
            </a:r>
          </a:p>
          <a:p>
            <a:pPr marL="1371554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Using low quality sows to rebuild</a:t>
            </a:r>
          </a:p>
          <a:p>
            <a:pPr lvl="2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African Swine Fever – Poland/Germany</a:t>
            </a:r>
          </a:p>
          <a:p>
            <a:pPr marL="1110402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Poland – 97 farms and 2000 wild boar</a:t>
            </a:r>
          </a:p>
          <a:p>
            <a:pPr marL="1110402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Germany – 38 wild boar</a:t>
            </a:r>
          </a:p>
          <a:p>
            <a:pPr marL="1110402" lvl="1" indent="-4572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313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548481"/>
            <a:ext cx="6553200" cy="731838"/>
          </a:xfrm>
        </p:spPr>
        <p:txBody>
          <a:bodyPr/>
          <a:lstStyle/>
          <a:p>
            <a:r>
              <a:rPr lang="en-CA" dirty="0"/>
              <a:t>Industry Outlook 2020</a:t>
            </a:r>
            <a:br>
              <a:rPr lang="en-CA" dirty="0"/>
            </a:b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2209800" y="4694128"/>
            <a:ext cx="81534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i="1" u="sng" dirty="0"/>
              <a:t>Safe Guards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  </a:t>
            </a:r>
            <a:r>
              <a:rPr lang="en-CA" dirty="0"/>
              <a:t>Perform walk-through on short notice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dirty="0"/>
              <a:t>Verify inventory and require manifests and/or proof of purchase or sale. Look closely at inventory values.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   Verify AgriStability and risk management practices.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24400" y="1752600"/>
            <a:ext cx="5410200" cy="2573867"/>
          </a:xfrm>
        </p:spPr>
        <p:txBody>
          <a:bodyPr/>
          <a:lstStyle/>
          <a:p>
            <a:pPr>
              <a:buNone/>
            </a:pPr>
            <a:r>
              <a:rPr lang="en-CA" sz="2000" b="1" dirty="0"/>
              <a:t>Cow/Calf</a:t>
            </a:r>
          </a:p>
          <a:p>
            <a:r>
              <a:rPr lang="en-US" sz="2000" dirty="0"/>
              <a:t>Stability in Canada</a:t>
            </a:r>
          </a:p>
          <a:p>
            <a:r>
              <a:rPr lang="en-US" sz="2000" dirty="0"/>
              <a:t>Herd shrinking slightly</a:t>
            </a:r>
          </a:p>
          <a:p>
            <a:pPr lvl="1"/>
            <a:r>
              <a:rPr lang="en-US" sz="1600" dirty="0"/>
              <a:t>0.8% decline in heifers</a:t>
            </a:r>
          </a:p>
          <a:p>
            <a:pPr lvl="1"/>
            <a:r>
              <a:rPr lang="en-US" sz="1600" dirty="0"/>
              <a:t>1.4% decline in cows</a:t>
            </a:r>
            <a:endParaRPr lang="en-CA" sz="1600" dirty="0"/>
          </a:p>
          <a:p>
            <a:r>
              <a:rPr lang="en-US" sz="2000" dirty="0"/>
              <a:t>Slow start to fall run </a:t>
            </a:r>
          </a:p>
          <a:p>
            <a:pPr lvl="1"/>
            <a:r>
              <a:rPr lang="en-US" sz="1600" dirty="0"/>
              <a:t>Ample forage and feed grain</a:t>
            </a:r>
          </a:p>
          <a:p>
            <a:pPr marL="0" indent="0">
              <a:buNone/>
            </a:pPr>
            <a:endParaRPr lang="en-CA" sz="2000" dirty="0"/>
          </a:p>
          <a:p>
            <a:endParaRPr lang="en-CA" sz="2000" dirty="0"/>
          </a:p>
          <a:p>
            <a:endParaRPr lang="en-CA" sz="2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286000" y="47244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:\Creative Services\Resources\Photos\Stock Photography\~ Client Groups\Agriculture\Cows\iStock_000000700507Large.jpg"/>
          <p:cNvPicPr>
            <a:picLocks noChangeAspect="1" noChangeArrowheads="1"/>
          </p:cNvPicPr>
          <p:nvPr/>
        </p:nvPicPr>
        <p:blipFill>
          <a:blip r:embed="rId3" cstate="print"/>
          <a:srcRect l="20005" r="13311" b="3318"/>
          <a:stretch>
            <a:fillRect/>
          </a:stretch>
        </p:blipFill>
        <p:spPr bwMode="auto">
          <a:xfrm>
            <a:off x="2209800" y="1752600"/>
            <a:ext cx="2286000" cy="220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4496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4216332"/>
            <a:ext cx="784860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i="1" u="sng" dirty="0"/>
              <a:t>Safe Guards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  </a:t>
            </a:r>
            <a:r>
              <a:rPr lang="en-CA" dirty="0"/>
              <a:t>Verify inventory and require manifests and/or proof of </a:t>
            </a:r>
          </a:p>
          <a:p>
            <a:r>
              <a:rPr lang="en-CA" dirty="0"/>
              <a:t>    purchase or sale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   Verify AgriStability status and CPIP contracts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   Ensure lands properly captured in loan documents and </a:t>
            </a:r>
          </a:p>
          <a:p>
            <a:r>
              <a:rPr lang="en-CA" dirty="0"/>
              <a:t>    registered at land titles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   Check risk management practices. Scrutinise business plans.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24400" y="1752599"/>
            <a:ext cx="5334000" cy="2463731"/>
          </a:xfrm>
        </p:spPr>
        <p:txBody>
          <a:bodyPr/>
          <a:lstStyle/>
          <a:p>
            <a:pPr>
              <a:buNone/>
            </a:pPr>
            <a:r>
              <a:rPr lang="en-CA" sz="2000" b="1" dirty="0"/>
              <a:t>Feedlots</a:t>
            </a:r>
          </a:p>
          <a:p>
            <a:r>
              <a:rPr lang="en-CA" sz="1800" dirty="0"/>
              <a:t>Temporary plant closures </a:t>
            </a:r>
            <a:r>
              <a:rPr lang="en-CA" sz="1000" dirty="0"/>
              <a:t> </a:t>
            </a:r>
            <a:endParaRPr lang="en-US" sz="1800" dirty="0"/>
          </a:p>
          <a:p>
            <a:r>
              <a:rPr lang="en-US" sz="1800" dirty="0"/>
              <a:t>Feed prices trending up</a:t>
            </a:r>
            <a:endParaRPr lang="en-CA" sz="1800" dirty="0"/>
          </a:p>
          <a:p>
            <a:r>
              <a:rPr lang="en-CA" sz="1800" dirty="0"/>
              <a:t>Gov’t programs</a:t>
            </a:r>
          </a:p>
          <a:p>
            <a:pPr lvl="1"/>
            <a:r>
              <a:rPr lang="en-CA" sz="1400" dirty="0"/>
              <a:t>AB, SK,MB,ON set-aside program</a:t>
            </a:r>
          </a:p>
          <a:p>
            <a:pPr marL="0" indent="0">
              <a:buNone/>
            </a:pPr>
            <a:endParaRPr lang="en-CA" sz="1800" dirty="0"/>
          </a:p>
          <a:p>
            <a:endParaRPr lang="en-CA" sz="1800" dirty="0"/>
          </a:p>
          <a:p>
            <a:endParaRPr lang="en-CA" sz="2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209800" y="42672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:\Creative Services\Resources\Photos\Stock Photography\~ Client Groups\Agriculture\Cows\iStock_000000700507Large.jpg"/>
          <p:cNvPicPr>
            <a:picLocks noChangeAspect="1" noChangeArrowheads="1"/>
          </p:cNvPicPr>
          <p:nvPr/>
        </p:nvPicPr>
        <p:blipFill>
          <a:blip r:embed="rId3" cstate="print"/>
          <a:srcRect l="20005" r="13311" b="3318"/>
          <a:stretch>
            <a:fillRect/>
          </a:stretch>
        </p:blipFill>
        <p:spPr bwMode="auto">
          <a:xfrm>
            <a:off x="2209800" y="1752600"/>
            <a:ext cx="2286000" cy="2209800"/>
          </a:xfrm>
          <a:prstGeom prst="rect">
            <a:avLst/>
          </a:prstGeom>
          <a:noFill/>
        </p:spPr>
      </p:pic>
      <p:pic>
        <p:nvPicPr>
          <p:cNvPr id="4098" name="Picture 2" descr="C:\Users\robert.reddekopp\Desktop\feedlot-pic.jpg"/>
          <p:cNvPicPr>
            <a:picLocks noChangeAspect="1" noChangeArrowheads="1"/>
          </p:cNvPicPr>
          <p:nvPr/>
        </p:nvPicPr>
        <p:blipFill>
          <a:blip r:embed="rId4" cstate="print"/>
          <a:srcRect l="27393" r="4027"/>
          <a:stretch>
            <a:fillRect/>
          </a:stretch>
        </p:blipFill>
        <p:spPr bwMode="auto">
          <a:xfrm>
            <a:off x="2209800" y="1752600"/>
            <a:ext cx="2286000" cy="220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1389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4540240"/>
            <a:ext cx="807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u="sng" dirty="0"/>
              <a:t>Safe Guards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i="1" dirty="0"/>
              <a:t>   Verify Inventory (and value in-use).- sample to ensure quality.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i="1" dirty="0"/>
              <a:t>   Confirm terms of licences to produce and sell are being met.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i="1" dirty="0"/>
              <a:t>   Seek rolling 5 year plans/third-party input – primary downfall is cash and     </a:t>
            </a:r>
          </a:p>
          <a:p>
            <a:pPr lvl="0"/>
            <a:r>
              <a:rPr lang="en-CA" i="1" dirty="0"/>
              <a:t>        inventory management.</a:t>
            </a:r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0" y="1371600"/>
            <a:ext cx="5867400" cy="2438400"/>
          </a:xfrm>
        </p:spPr>
        <p:txBody>
          <a:bodyPr/>
          <a:lstStyle/>
          <a:p>
            <a:pPr>
              <a:buNone/>
            </a:pPr>
            <a:r>
              <a:rPr lang="en-CA" sz="2000" b="1" dirty="0"/>
              <a:t>Wineries</a:t>
            </a:r>
            <a:endParaRPr lang="en-CA" sz="2000" dirty="0"/>
          </a:p>
          <a:p>
            <a:r>
              <a:rPr lang="en-CA" sz="2000" dirty="0"/>
              <a:t>Wine sales up at retail but down at restaurant/bars</a:t>
            </a:r>
          </a:p>
          <a:p>
            <a:r>
              <a:rPr lang="en-CA" sz="2000" dirty="0"/>
              <a:t>Agritourism down sharply</a:t>
            </a:r>
          </a:p>
          <a:p>
            <a:r>
              <a:rPr lang="en-CA" sz="2000" dirty="0"/>
              <a:t>Exports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057400" y="45720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:\Users\robert.reddekopp\Desktop\grapes.jpg"/>
          <p:cNvPicPr>
            <a:picLocks noChangeAspect="1" noChangeArrowheads="1"/>
          </p:cNvPicPr>
          <p:nvPr/>
        </p:nvPicPr>
        <p:blipFill>
          <a:blip r:embed="rId3" cstate="print"/>
          <a:srcRect l="26565" r="31488"/>
          <a:stretch>
            <a:fillRect/>
          </a:stretch>
        </p:blipFill>
        <p:spPr bwMode="auto">
          <a:xfrm>
            <a:off x="1981200" y="1371600"/>
            <a:ext cx="2522484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2020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0" y="1371600"/>
            <a:ext cx="5867400" cy="2438400"/>
          </a:xfrm>
        </p:spPr>
        <p:txBody>
          <a:bodyPr/>
          <a:lstStyle/>
          <a:p>
            <a:pPr>
              <a:buNone/>
            </a:pPr>
            <a:r>
              <a:rPr lang="en-CA" sz="2000" b="1" dirty="0"/>
              <a:t>Cannabis</a:t>
            </a:r>
          </a:p>
          <a:p>
            <a:pPr>
              <a:buNone/>
            </a:pPr>
            <a:endParaRPr lang="en-CA" sz="2000" b="1" dirty="0"/>
          </a:p>
          <a:p>
            <a:r>
              <a:rPr lang="en-CA" sz="2000" dirty="0"/>
              <a:t>Retail sales increasing</a:t>
            </a:r>
          </a:p>
          <a:p>
            <a:pPr lvl="1"/>
            <a:r>
              <a:rPr lang="en-CA" sz="1600" dirty="0"/>
              <a:t>Changing price point</a:t>
            </a:r>
          </a:p>
          <a:p>
            <a:r>
              <a:rPr lang="en-CA" sz="2000" dirty="0"/>
              <a:t>Commoditization</a:t>
            </a:r>
          </a:p>
          <a:p>
            <a:r>
              <a:rPr lang="en-CA" sz="2000" dirty="0"/>
              <a:t>Joint Ventures with Food and Beverage</a:t>
            </a:r>
          </a:p>
          <a:p>
            <a:pPr marL="0" indent="0">
              <a:buNone/>
            </a:pPr>
            <a:endParaRPr lang="en-CA" sz="2000" dirty="0"/>
          </a:p>
          <a:p>
            <a:endParaRPr lang="en-CA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256F10-FB6A-406B-99D3-762A2FD18CBA}"/>
              </a:ext>
            </a:extLst>
          </p:cNvPr>
          <p:cNvSpPr txBox="1"/>
          <p:nvPr/>
        </p:nvSpPr>
        <p:spPr>
          <a:xfrm>
            <a:off x="2971801" y="5334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D9B80C-1E33-4B98-AECE-C6EDDD6180FE}"/>
              </a:ext>
            </a:extLst>
          </p:cNvPr>
          <p:cNvSpPr txBox="1"/>
          <p:nvPr/>
        </p:nvSpPr>
        <p:spPr>
          <a:xfrm>
            <a:off x="1981200" y="4648201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u="sng" dirty="0"/>
              <a:t>Safe Guards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i="1" dirty="0"/>
              <a:t>Ensure all property of creditor included on debt security.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i="1" dirty="0"/>
              <a:t>Confirm terms of licences to produce and sell are being met.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i="1" dirty="0"/>
              <a:t>Confirm key individuals named in licences are tied to the company.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F219D4-9E2A-40EC-A054-98EA596EA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17637"/>
            <a:ext cx="3962400" cy="292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05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2020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0" y="1371600"/>
            <a:ext cx="5867400" cy="2438400"/>
          </a:xfrm>
        </p:spPr>
        <p:txBody>
          <a:bodyPr/>
          <a:lstStyle/>
          <a:p>
            <a:pPr>
              <a:buNone/>
            </a:pPr>
            <a:r>
              <a:rPr lang="en-CA" sz="2000" b="1" dirty="0"/>
              <a:t>Food and Beverage</a:t>
            </a:r>
          </a:p>
          <a:p>
            <a:pPr>
              <a:buNone/>
            </a:pPr>
            <a:endParaRPr lang="en-CA" sz="2000" dirty="0"/>
          </a:p>
          <a:p>
            <a:r>
              <a:rPr lang="en-CA" sz="2000" dirty="0"/>
              <a:t>Margins are getting squeezed</a:t>
            </a:r>
          </a:p>
          <a:p>
            <a:pPr lvl="1"/>
            <a:r>
              <a:rPr lang="en-CA" sz="1600" dirty="0"/>
              <a:t>Look to reduce Energy, Water, Waste</a:t>
            </a:r>
          </a:p>
          <a:p>
            <a:r>
              <a:rPr lang="en-CA" sz="2000" dirty="0"/>
              <a:t>Labour shortage</a:t>
            </a:r>
          </a:p>
          <a:p>
            <a:r>
              <a:rPr lang="en-CA" sz="2000" dirty="0"/>
              <a:t>Access to PPE</a:t>
            </a:r>
          </a:p>
          <a:p>
            <a:pPr marL="457200" lvl="1" indent="0">
              <a:buNone/>
            </a:pPr>
            <a:endParaRPr lang="en-CA" sz="1600" dirty="0"/>
          </a:p>
          <a:p>
            <a:endParaRPr lang="en-CA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3F5DE6-4E87-4A17-B7C8-FC9E4283CBB2}"/>
              </a:ext>
            </a:extLst>
          </p:cNvPr>
          <p:cNvSpPr txBox="1"/>
          <p:nvPr/>
        </p:nvSpPr>
        <p:spPr>
          <a:xfrm>
            <a:off x="1981200" y="4648201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u="sng" dirty="0"/>
              <a:t>Safe Guards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i="1" dirty="0"/>
              <a:t>Ensure all property of creditor included on debt security.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i="1" dirty="0"/>
              <a:t>Confirm terms of licences to produce and sell are being met.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i="1" dirty="0"/>
              <a:t>Confirm key individuals named in licences are tied to the company.</a:t>
            </a:r>
            <a:endParaRPr lang="en-C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EEC407-F3FB-4F4D-8AD6-6D2254FA9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17638"/>
            <a:ext cx="4114800" cy="292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92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533400"/>
            <a:ext cx="6553200" cy="731838"/>
          </a:xfrm>
        </p:spPr>
        <p:txBody>
          <a:bodyPr/>
          <a:lstStyle/>
          <a:p>
            <a:r>
              <a:rPr lang="en-CA" dirty="0"/>
              <a:t>Industry Outlook 2020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24400" y="1066800"/>
            <a:ext cx="4724400" cy="3124200"/>
          </a:xfrm>
        </p:spPr>
        <p:txBody>
          <a:bodyPr/>
          <a:lstStyle/>
          <a:p>
            <a:pPr>
              <a:buNone/>
            </a:pPr>
            <a:r>
              <a:rPr lang="en-CA" sz="2000" b="1" dirty="0"/>
              <a:t>The Market Fundamentals</a:t>
            </a:r>
            <a:endParaRPr lang="en-CA" sz="2000" dirty="0"/>
          </a:p>
          <a:p>
            <a:r>
              <a:rPr lang="en-CA" sz="2000" dirty="0"/>
              <a:t>Supply Chain Volatility/Disruption</a:t>
            </a:r>
          </a:p>
          <a:p>
            <a:r>
              <a:rPr lang="en-CA" sz="2000" dirty="0"/>
              <a:t>Supply - Demand</a:t>
            </a:r>
          </a:p>
          <a:p>
            <a:r>
              <a:rPr lang="en-CA" sz="2000" dirty="0"/>
              <a:t>Trade (export vs protectionist)</a:t>
            </a:r>
          </a:p>
          <a:p>
            <a:r>
              <a:rPr lang="en-CA" sz="2000" dirty="0"/>
              <a:t>Supply Management </a:t>
            </a:r>
          </a:p>
          <a:p>
            <a:endParaRPr lang="en-CA" sz="2000" dirty="0"/>
          </a:p>
        </p:txBody>
      </p:sp>
      <p:pic>
        <p:nvPicPr>
          <p:cNvPr id="1026" name="Picture 2" descr="S:\Creative Services\Resources\Photos\Stock Photography\~ Client Groups\Agriculture\Wheat and grains\189002 altered.tif"/>
          <p:cNvPicPr>
            <a:picLocks noChangeAspect="1" noChangeArrowheads="1"/>
          </p:cNvPicPr>
          <p:nvPr/>
        </p:nvPicPr>
        <p:blipFill>
          <a:blip r:embed="rId3" cstate="print"/>
          <a:srcRect r="36965"/>
          <a:stretch>
            <a:fillRect/>
          </a:stretch>
        </p:blipFill>
        <p:spPr bwMode="auto">
          <a:xfrm>
            <a:off x="2209800" y="1252538"/>
            <a:ext cx="2286000" cy="22098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2133600" y="46482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30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Contacts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3581400"/>
          </a:xfrm>
        </p:spPr>
        <p:txBody>
          <a:bodyPr/>
          <a:lstStyle/>
          <a:p>
            <a:pPr>
              <a:buNone/>
            </a:pPr>
            <a:r>
              <a:rPr lang="en-CA" sz="2000" b="1" dirty="0"/>
              <a:t>Farm Management Consulting</a:t>
            </a:r>
          </a:p>
          <a:p>
            <a:pPr>
              <a:buNone/>
            </a:pPr>
            <a:r>
              <a:rPr lang="en-CA" sz="2000" dirty="0"/>
              <a:t>John Loeppky , P. Ag</a:t>
            </a:r>
          </a:p>
          <a:p>
            <a:pPr>
              <a:buNone/>
            </a:pPr>
            <a:r>
              <a:rPr lang="en-CA" sz="2000" dirty="0"/>
              <a:t>Direct: 204.336.6148   Cell: 204.381.3260</a:t>
            </a:r>
          </a:p>
          <a:p>
            <a:pPr>
              <a:buNone/>
            </a:pPr>
            <a:r>
              <a:rPr lang="en-CA" sz="2000" dirty="0"/>
              <a:t>john.loeppky@mnp.ca</a:t>
            </a:r>
          </a:p>
          <a:p>
            <a:pPr>
              <a:buNone/>
            </a:pPr>
            <a:endParaRPr lang="en-CA" sz="2000" dirty="0"/>
          </a:p>
          <a:p>
            <a:pPr>
              <a:buNone/>
            </a:pPr>
            <a:r>
              <a:rPr lang="en-CA" sz="2000" b="1" dirty="0"/>
              <a:t>Corporate Recovery Services</a:t>
            </a:r>
          </a:p>
          <a:p>
            <a:pPr>
              <a:buNone/>
            </a:pPr>
            <a:r>
              <a:rPr lang="en-CA" sz="2000" dirty="0"/>
              <a:t>Victor Kroeger, CPA,CA,LIT,CIRP, CFE</a:t>
            </a:r>
          </a:p>
          <a:p>
            <a:pPr>
              <a:buNone/>
            </a:pPr>
            <a:r>
              <a:rPr lang="en-CA" sz="2000" dirty="0"/>
              <a:t>Direct: 403.298.8479  Cell: 403.870.1827</a:t>
            </a:r>
          </a:p>
          <a:p>
            <a:pPr>
              <a:buNone/>
            </a:pPr>
            <a:r>
              <a:rPr lang="en-CA" sz="2000" dirty="0">
                <a:hlinkClick r:id="rId3"/>
              </a:rPr>
              <a:t>vic.kroeger@mnp.ca</a:t>
            </a:r>
            <a:endParaRPr lang="en-CA" sz="2000" dirty="0"/>
          </a:p>
          <a:p>
            <a:pPr>
              <a:buNone/>
            </a:pPr>
            <a:endParaRPr lang="en-CA" sz="2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Appendices – Our People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2000" b="1" dirty="0"/>
              <a:t>The MNP Advantage:</a:t>
            </a:r>
          </a:p>
          <a:p>
            <a:r>
              <a:rPr lang="en-CA" sz="2000" dirty="0"/>
              <a:t>Offices in strategic urban and rural locations from coast-to-coast</a:t>
            </a:r>
          </a:p>
          <a:p>
            <a:r>
              <a:rPr lang="en-CA" sz="2000" dirty="0"/>
              <a:t>Experience with 18,000 commercial and 300 Hutterite Colony farm clients</a:t>
            </a:r>
          </a:p>
          <a:p>
            <a:r>
              <a:rPr lang="en-CA" sz="2000" dirty="0"/>
              <a:t>Over 60 years service to agriculture has given us unparalleled and unrivalled access to the industry from the producer level all the way up to industry associations and government. </a:t>
            </a:r>
          </a:p>
          <a:p>
            <a:pPr marL="0" indent="0">
              <a:buNone/>
            </a:pPr>
            <a:endParaRPr lang="en-CA" sz="2000" dirty="0"/>
          </a:p>
          <a:p>
            <a:pPr marL="0" indent="0" algn="ctr">
              <a:buNone/>
            </a:pPr>
            <a:r>
              <a:rPr lang="en-CA" sz="2000" b="1" i="1" dirty="0"/>
              <a:t>Nobody does it better.</a:t>
            </a:r>
          </a:p>
          <a:p>
            <a:pPr>
              <a:buNone/>
            </a:pPr>
            <a:endParaRPr lang="en-CA" sz="2000" dirty="0"/>
          </a:p>
          <a:p>
            <a:pPr>
              <a:buNone/>
            </a:pPr>
            <a:endParaRPr lang="en-CA" sz="2000" dirty="0"/>
          </a:p>
          <a:p>
            <a:pPr>
              <a:buNone/>
            </a:pPr>
            <a:endParaRPr lang="en-CA" sz="2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Appendices – Our People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CA" sz="2000" b="1" dirty="0"/>
              <a:t>“Think Global, Act Local”</a:t>
            </a:r>
          </a:p>
          <a:p>
            <a:r>
              <a:rPr lang="en-CA" sz="2000" dirty="0"/>
              <a:t>Over 85 offices from coast-to-coast. </a:t>
            </a:r>
          </a:p>
          <a:p>
            <a:r>
              <a:rPr lang="en-CA" sz="2000" dirty="0"/>
              <a:t>Member of </a:t>
            </a:r>
            <a:r>
              <a:rPr lang="en-CA" sz="2000" dirty="0" err="1"/>
              <a:t>Praxity</a:t>
            </a:r>
            <a:r>
              <a:rPr lang="en-CA" sz="2000" dirty="0"/>
              <a:t> Global Alliance of Independent Firms giving us worldwide presence</a:t>
            </a:r>
          </a:p>
          <a:p>
            <a:r>
              <a:rPr lang="en-CA" sz="2000" dirty="0"/>
              <a:t>The only professional accounting firm with a dedicated Farm Management Consulting group</a:t>
            </a:r>
          </a:p>
          <a:p>
            <a:r>
              <a:rPr lang="en-CA" sz="2000" dirty="0"/>
              <a:t>We have specialists located in the areas necessary to meet the needs of our agricultural clients</a:t>
            </a:r>
          </a:p>
          <a:p>
            <a:pPr>
              <a:buNone/>
            </a:pPr>
            <a:endParaRPr lang="en-CA" sz="2000" dirty="0"/>
          </a:p>
          <a:p>
            <a:pPr>
              <a:buNone/>
            </a:pPr>
            <a:endParaRPr lang="en-CA" sz="2000" dirty="0"/>
          </a:p>
          <a:p>
            <a:pPr>
              <a:buNone/>
            </a:pPr>
            <a:endParaRPr lang="en-CA" sz="2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Appendices – Our People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CA" sz="2000" dirty="0"/>
              <a:t>Over 600 professionals focused on the agriculture industry with niche specialities in:</a:t>
            </a:r>
          </a:p>
          <a:p>
            <a:pPr>
              <a:buNone/>
            </a:pPr>
            <a:endParaRPr lang="en-CA" sz="2000" dirty="0"/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Farm Management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Crops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Livestock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Farm income stabilization programs</a:t>
            </a:r>
          </a:p>
          <a:p>
            <a:pPr marL="1200127" lvl="2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 err="1"/>
              <a:t>AgriStability</a:t>
            </a:r>
            <a:r>
              <a:rPr lang="en-CA" sz="2000" dirty="0"/>
              <a:t> and </a:t>
            </a:r>
            <a:r>
              <a:rPr lang="en-CA" sz="2000" dirty="0" err="1"/>
              <a:t>AgriInvest</a:t>
            </a:r>
            <a:endParaRPr lang="en-CA" sz="2000" dirty="0"/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Agriculture specific accounting &amp; tax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Food &amp; Ag Processing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 err="1"/>
              <a:t>Hutterite</a:t>
            </a:r>
            <a:r>
              <a:rPr lang="en-CA" sz="2000" dirty="0"/>
              <a:t> Colonies</a:t>
            </a:r>
          </a:p>
          <a:p>
            <a:pPr marL="342900" indent="-342900" defTabSz="914400">
              <a:spcBef>
                <a:spcPct val="20000"/>
              </a:spcBef>
              <a:defRPr/>
            </a:pPr>
            <a:endParaRPr lang="en-CA" sz="2000" dirty="0"/>
          </a:p>
          <a:p>
            <a:pPr marL="342900" indent="-342900" defTabSz="914400">
              <a:spcBef>
                <a:spcPct val="20000"/>
              </a:spcBef>
              <a:defRPr/>
            </a:pPr>
            <a:endParaRPr lang="en-CA" sz="2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Appendices – Our People</a:t>
            </a:r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spcBef>
                <a:spcPct val="20000"/>
              </a:spcBef>
              <a:defRPr/>
            </a:pPr>
            <a:r>
              <a:rPr lang="en-CA" sz="2000" b="1" dirty="0"/>
              <a:t>Farm Programs</a:t>
            </a:r>
          </a:p>
          <a:p>
            <a:r>
              <a:rPr lang="en-CA" sz="2000" dirty="0"/>
              <a:t>Farm Programs are a complex and highly specialised service-line. </a:t>
            </a:r>
          </a:p>
          <a:p>
            <a:endParaRPr lang="en-CA" sz="2000" dirty="0"/>
          </a:p>
          <a:p>
            <a:r>
              <a:rPr lang="en-CA" sz="2000" dirty="0"/>
              <a:t>With several hundred file preparers preparing over 9,000 applications a year backed up by 100 internally certified  specialists MNP is the only firm in Canada to:</a:t>
            </a:r>
          </a:p>
          <a:p>
            <a:endParaRPr lang="en-CA" sz="2000" dirty="0"/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Take a full-service approach to Farm Programs. 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Develop a specialised team to maximise program-revenue for our clients.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Prepare such a large volume of applications.</a:t>
            </a:r>
          </a:p>
          <a:p>
            <a:pPr marL="342900" indent="-342900" defTabSz="914400">
              <a:spcBef>
                <a:spcPct val="20000"/>
              </a:spcBef>
              <a:defRPr/>
            </a:pPr>
            <a:endParaRPr lang="en-CA" sz="2000" dirty="0"/>
          </a:p>
          <a:p>
            <a:pPr marL="342900" indent="-342900" defTabSz="914400">
              <a:spcBef>
                <a:spcPct val="20000"/>
              </a:spcBef>
              <a:defRPr/>
            </a:pPr>
            <a:endParaRPr lang="en-CA" sz="2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Appendices – Our People</a:t>
            </a:r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spcBef>
                <a:spcPct val="20000"/>
              </a:spcBef>
              <a:defRPr/>
            </a:pPr>
            <a:r>
              <a:rPr lang="en-CA" sz="2000" b="1" dirty="0"/>
              <a:t>Farm Programs</a:t>
            </a:r>
          </a:p>
          <a:p>
            <a:pPr>
              <a:buNone/>
            </a:pPr>
            <a:r>
              <a:rPr lang="en-CA" sz="2000" dirty="0"/>
              <a:t>A Full-Service approach means that MNP does more than just complete the forms – we know what and how much we are applying for which means:</a:t>
            </a:r>
          </a:p>
          <a:p>
            <a:pPr>
              <a:buNone/>
            </a:pPr>
            <a:endParaRPr lang="en-CA" sz="2000" dirty="0"/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We know when payments are wrong and when it is worth following up and/or appealing.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We get what we claim 90% of the time.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We have a robust track record of reviewing non-MNP prepared applications and collecting under-claimed amounts.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Only firm in Canada with ability to analyse interaction between risk management programs enabling them to be truly used for risk management with our ARMP tool.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endParaRPr lang="en-CA" sz="2000" dirty="0"/>
          </a:p>
          <a:p>
            <a:pPr marL="342900" indent="-342900" defTabSz="914400">
              <a:spcBef>
                <a:spcPct val="20000"/>
              </a:spcBef>
              <a:defRPr/>
            </a:pPr>
            <a:endParaRPr lang="en-CA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Appendices – Our People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000" dirty="0"/>
              <a:t>The 25 professionals in MNP’s Farm Management Consulting group bring to bear a combination of on-the-farm experience and formal education</a:t>
            </a:r>
          </a:p>
          <a:p>
            <a:r>
              <a:rPr lang="en-CA" sz="2000" dirty="0"/>
              <a:t>Education and experience include:</a:t>
            </a:r>
          </a:p>
          <a:p>
            <a:pPr>
              <a:buNone/>
            </a:pPr>
            <a:endParaRPr lang="en-CA" sz="2000" dirty="0"/>
          </a:p>
          <a:p>
            <a:pPr>
              <a:buNone/>
            </a:pPr>
            <a:endParaRPr lang="en-CA" sz="2000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4038600" y="3048000"/>
          <a:ext cx="4800600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Appendices – Our People</a:t>
            </a:r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CA" sz="2000" dirty="0"/>
              <a:t>Within the Farm Management Consulting team we have niche professionals in:</a:t>
            </a:r>
          </a:p>
          <a:p>
            <a:pPr>
              <a:buNone/>
            </a:pPr>
            <a:endParaRPr lang="en-CA" sz="2000" dirty="0"/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Crop production and marketing (</a:t>
            </a:r>
            <a:r>
              <a:rPr lang="en-CA" sz="2000" dirty="0" err="1"/>
              <a:t>dryland</a:t>
            </a:r>
            <a:r>
              <a:rPr lang="en-CA" sz="2000" dirty="0"/>
              <a:t> and irrigated)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Intensive livestock production and marketing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Supply managed (dairy and poultry)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Commodity and food processing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Exotics 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Greenhouse and Market Gardening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Orchard Fruit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endParaRPr lang="en-CA" sz="2000" dirty="0"/>
          </a:p>
          <a:p>
            <a:pPr marL="342900" indent="-342900" defTabSz="914400">
              <a:spcBef>
                <a:spcPct val="20000"/>
              </a:spcBef>
              <a:defRPr/>
            </a:pPr>
            <a:endParaRPr lang="en-CA" sz="2000" dirty="0"/>
          </a:p>
          <a:p>
            <a:pPr marL="342900" indent="-342900" defTabSz="914400">
              <a:spcBef>
                <a:spcPct val="20000"/>
              </a:spcBef>
              <a:defRPr/>
            </a:pPr>
            <a:endParaRPr lang="en-CA" sz="2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Appendices – Special Situations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2000" dirty="0"/>
              <a:t>Working closely with Corporate Recovery Services, the Farm Management Consulting team have assisted with the provision of:</a:t>
            </a:r>
          </a:p>
          <a:p>
            <a:pPr marL="0" indent="0">
              <a:buNone/>
            </a:pPr>
            <a:endParaRPr lang="en-CA" sz="2000" dirty="0"/>
          </a:p>
          <a:p>
            <a:pPr lvl="1">
              <a:buFont typeface="Arial" pitchFamily="34" charset="0"/>
              <a:buChar char="•"/>
            </a:pPr>
            <a:r>
              <a:rPr lang="en-CA" sz="2000" dirty="0"/>
              <a:t>Initial assessment of a debtor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/>
              <a:t>Monitoring 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/>
              <a:t>Restructuring 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/>
              <a:t>Liquidation</a:t>
            </a:r>
          </a:p>
          <a:p>
            <a:pPr>
              <a:buNone/>
            </a:pPr>
            <a:endParaRPr lang="en-CA" sz="2000" dirty="0"/>
          </a:p>
          <a:p>
            <a:pPr>
              <a:buNone/>
            </a:pPr>
            <a:endParaRPr lang="en-CA" sz="2000" dirty="0"/>
          </a:p>
          <a:p>
            <a:pPr>
              <a:buNone/>
            </a:pPr>
            <a:endParaRPr lang="en-CA" sz="2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Appendices – Special Situations</a:t>
            </a:r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CA" sz="2000" dirty="0"/>
              <a:t>The Farm Management  Consulting team has provided the following services to Corporate Recovery Engagements:</a:t>
            </a:r>
          </a:p>
          <a:p>
            <a:endParaRPr lang="en-CA" sz="2000" dirty="0"/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Assisting with taking possession of farm operations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Determining and executing strategies for ongoing operations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Providing executive management of day-to-day farm operations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Consulting on key decision points in farm operations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Preparation of risk analysis and mitigation strategies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Providing input into realization plans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047F1-AA80-4DF8-A155-78CCB48E1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75A31-35D3-44DC-A7BE-61CC41564AF8}"/>
              </a:ext>
            </a:extLst>
          </p:cNvPr>
          <p:cNvSpPr txBox="1"/>
          <p:nvPr/>
        </p:nvSpPr>
        <p:spPr>
          <a:xfrm>
            <a:off x="609600" y="5715000"/>
            <a:ext cx="184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8F60177-EE73-48D6-AD67-852C519F3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1" y="1447800"/>
            <a:ext cx="5029200" cy="45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57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Outlook 2020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B6C33F-FF43-4EFF-B2B8-ADCEFD0309C6}"/>
              </a:ext>
            </a:extLst>
          </p:cNvPr>
          <p:cNvSpPr txBox="1"/>
          <p:nvPr/>
        </p:nvSpPr>
        <p:spPr>
          <a:xfrm>
            <a:off x="1524000" y="5562600"/>
            <a:ext cx="15712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/>
              <a:t>Source: Bank of Canada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3F3B41F-FDBB-4C9D-A4EC-59D4F84FB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380627"/>
            <a:ext cx="926157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69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1" y="381000"/>
            <a:ext cx="8689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800" b="1" dirty="0">
              <a:solidFill>
                <a:srgbClr val="035642"/>
              </a:solidFill>
              <a:ea typeface="+mj-ea"/>
              <a:cs typeface="+mj-cs"/>
            </a:endParaRPr>
          </a:p>
          <a:p>
            <a:r>
              <a:rPr lang="en-CA" sz="2800" b="1" dirty="0">
                <a:solidFill>
                  <a:srgbClr val="035642"/>
                </a:solidFill>
                <a:ea typeface="+mj-ea"/>
                <a:cs typeface="+mj-cs"/>
              </a:rPr>
              <a:t>Industry Outlook 2020</a:t>
            </a:r>
            <a:endParaRPr lang="en-CA" sz="3000" b="1" dirty="0">
              <a:solidFill>
                <a:schemeClr val="accent3">
                  <a:lumMod val="90000"/>
                  <a:lumOff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1" y="2064042"/>
            <a:ext cx="11049000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USA is not an advocate of the World Trade Organization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Would like to see major reform to the WTO or US withdrawal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Have been blocking appointment of judges to the appellate body that hears appeals to WTO rulings</a:t>
            </a:r>
          </a:p>
          <a:p>
            <a:pPr marL="1224702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Without the appointments the appellate body can’t function – no appeals currently being heard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21321B-F27F-424C-B663-3E4B89FFC7A3}"/>
              </a:ext>
            </a:extLst>
          </p:cNvPr>
          <p:cNvSpPr txBox="1"/>
          <p:nvPr/>
        </p:nvSpPr>
        <p:spPr>
          <a:xfrm>
            <a:off x="542110" y="1396663"/>
            <a:ext cx="2196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USA and WTO</a:t>
            </a:r>
          </a:p>
        </p:txBody>
      </p:sp>
    </p:spTree>
    <p:extLst>
      <p:ext uri="{BB962C8B-B14F-4D97-AF65-F5344CB8AC3E}">
        <p14:creationId xmlns:p14="http://schemas.microsoft.com/office/powerpoint/2010/main" val="556584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8162" y="771435"/>
            <a:ext cx="8689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035642"/>
                </a:solidFill>
                <a:ea typeface="+mj-ea"/>
                <a:cs typeface="+mj-cs"/>
              </a:rPr>
              <a:t>Industry Outlook 2020</a:t>
            </a:r>
            <a:endParaRPr lang="en-CA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62" y="2101334"/>
            <a:ext cx="9051345" cy="376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Phase 1 deal reached in January</a:t>
            </a:r>
          </a:p>
          <a:p>
            <a:pPr marL="1110402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China agreed to purchase $36.6 billion of US ag products in 1st year</a:t>
            </a:r>
          </a:p>
          <a:p>
            <a:pPr marL="1110402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the end of Aug they have purchased $11 billion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China won its WTO case on US tariffs placed on $200 billion worth of goods</a:t>
            </a:r>
          </a:p>
          <a:p>
            <a:pPr marL="1110402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WTO ruled the tariffs were inconsistent with international trade rules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 would like to appeal the WTO ruling</a:t>
            </a:r>
          </a:p>
          <a:p>
            <a:pPr marL="1110402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Ironically, the US has blocked its own opportunity to appeal</a:t>
            </a:r>
          </a:p>
          <a:p>
            <a:pPr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3890" lvl="1" indent="-285704">
              <a:buFont typeface="Arial" panose="020B0604020202020204" pitchFamily="34" charset="0"/>
              <a:buChar char="•"/>
            </a:pPr>
            <a:endParaRPr lang="en-US" sz="11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3890" lvl="1" indent="-285704">
              <a:buFont typeface="Arial" panose="020B0604020202020204" pitchFamily="34" charset="0"/>
              <a:buChar char="•"/>
            </a:pPr>
            <a:endParaRPr lang="en-CA" sz="11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90BEEF-FE60-4B29-8199-8399F83CE251}"/>
              </a:ext>
            </a:extLst>
          </p:cNvPr>
          <p:cNvSpPr txBox="1"/>
          <p:nvPr/>
        </p:nvSpPr>
        <p:spPr>
          <a:xfrm>
            <a:off x="533401" y="1325433"/>
            <a:ext cx="2291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USA and China</a:t>
            </a:r>
          </a:p>
        </p:txBody>
      </p:sp>
    </p:spTree>
    <p:extLst>
      <p:ext uri="{BB962C8B-B14F-4D97-AF65-F5344CB8AC3E}">
        <p14:creationId xmlns:p14="http://schemas.microsoft.com/office/powerpoint/2010/main" val="3401308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2" y="533400"/>
            <a:ext cx="8346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035642"/>
                </a:solidFill>
                <a:ea typeface="+mj-ea"/>
                <a:cs typeface="+mj-cs"/>
              </a:rPr>
              <a:t>Industry Outlook 2020</a:t>
            </a:r>
            <a:endParaRPr lang="en-CA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2" y="1579841"/>
            <a:ext cx="9254910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Diplomatic relations remain chilly, at best, following the arrest of Huawei CFO Meng Wanzhou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China retaliated by arresting two Canadian citizens on espionage charges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The canola export licenses of Richardson and Viterra were then suspended by China</a:t>
            </a:r>
          </a:p>
          <a:p>
            <a:pPr marL="1110402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Remain suspended to this day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Free trade talks, although stalled, had not broken off until September</a:t>
            </a:r>
          </a:p>
          <a:p>
            <a:pPr marL="1110402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Foreign Affairs Minister Francois-Phillipe Champagne says a trade deal is no longer worth pursuing.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E155C5-6300-4167-84D4-5860DCAB2D60}"/>
              </a:ext>
            </a:extLst>
          </p:cNvPr>
          <p:cNvSpPr txBox="1"/>
          <p:nvPr/>
        </p:nvSpPr>
        <p:spPr>
          <a:xfrm>
            <a:off x="762002" y="1087398"/>
            <a:ext cx="2755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Canada and China</a:t>
            </a:r>
          </a:p>
        </p:txBody>
      </p:sp>
    </p:spTree>
    <p:extLst>
      <p:ext uri="{BB962C8B-B14F-4D97-AF65-F5344CB8AC3E}">
        <p14:creationId xmlns:p14="http://schemas.microsoft.com/office/powerpoint/2010/main" val="4211445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33400"/>
            <a:ext cx="8574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035642"/>
                </a:solidFill>
                <a:ea typeface="+mj-ea"/>
                <a:cs typeface="+mj-cs"/>
              </a:rPr>
              <a:t>Industry Outlook 2020</a:t>
            </a:r>
            <a:endParaRPr lang="en-CA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567934"/>
            <a:ext cx="10286999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CUSMA appears to be working out from the Canadian farmer perspective so far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Most tariff rate quotas for US dairy access to Canada have been allocated to Canadian processors</a:t>
            </a:r>
          </a:p>
          <a:p>
            <a:pPr marL="1224702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Import raw milk components rather than processed products to go on store shelves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AA233E-A854-4C98-9F51-0B4B0565D171}"/>
              </a:ext>
            </a:extLst>
          </p:cNvPr>
          <p:cNvSpPr txBox="1"/>
          <p:nvPr/>
        </p:nvSpPr>
        <p:spPr>
          <a:xfrm>
            <a:off x="533400" y="1087398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Canada and USA</a:t>
            </a:r>
          </a:p>
        </p:txBody>
      </p:sp>
    </p:spTree>
    <p:extLst>
      <p:ext uri="{BB962C8B-B14F-4D97-AF65-F5344CB8AC3E}">
        <p14:creationId xmlns:p14="http://schemas.microsoft.com/office/powerpoint/2010/main" val="130216554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MNP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F1E0C"/>
      </a:accent1>
      <a:accent2>
        <a:srgbClr val="C2B9A6"/>
      </a:accent2>
      <a:accent3>
        <a:srgbClr val="035642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MNP PP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MN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F1E0C"/>
      </a:accent1>
      <a:accent2>
        <a:srgbClr val="C2B9A6"/>
      </a:accent2>
      <a:accent3>
        <a:srgbClr val="035642"/>
      </a:accent3>
      <a:accent4>
        <a:srgbClr val="08181D"/>
      </a:accent4>
      <a:accent5>
        <a:srgbClr val="727683"/>
      </a:accent5>
      <a:accent6>
        <a:srgbClr val="843405"/>
      </a:accent6>
      <a:hlink>
        <a:srgbClr val="0000FF"/>
      </a:hlink>
      <a:folHlink>
        <a:srgbClr val="800080"/>
      </a:folHlink>
    </a:clrScheme>
    <a:fontScheme name="MNP PP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7289</TotalTime>
  <Words>2128</Words>
  <Application>Microsoft Office PowerPoint</Application>
  <PresentationFormat>Widescreen</PresentationFormat>
  <Paragraphs>388</Paragraphs>
  <Slides>39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Custom Design</vt:lpstr>
      <vt:lpstr>1_Custom Design</vt:lpstr>
      <vt:lpstr>Office Theme</vt:lpstr>
      <vt:lpstr>PowerPoint Presentation</vt:lpstr>
      <vt:lpstr>Ag Industry Outlook – Table of Contents</vt:lpstr>
      <vt:lpstr>Industry Outlook 2020</vt:lpstr>
      <vt:lpstr>Industry Outlook 2020</vt:lpstr>
      <vt:lpstr>Industry Outlook 2020</vt:lpstr>
      <vt:lpstr>PowerPoint Presentation</vt:lpstr>
      <vt:lpstr>PowerPoint Presentation</vt:lpstr>
      <vt:lpstr>PowerPoint Presentation</vt:lpstr>
      <vt:lpstr>PowerPoint Presentation</vt:lpstr>
      <vt:lpstr>Industry Outlook 2020 </vt:lpstr>
      <vt:lpstr>Industry Outlook 2020</vt:lpstr>
      <vt:lpstr>Industry Outlook 2020 </vt:lpstr>
      <vt:lpstr>Industry Outlook 2020</vt:lpstr>
      <vt:lpstr>Industry Outlook 2020</vt:lpstr>
      <vt:lpstr>Industry Outlook 2020</vt:lpstr>
      <vt:lpstr>Industry Outlook 2020</vt:lpstr>
      <vt:lpstr>Industry Outlook 2020</vt:lpstr>
      <vt:lpstr>Industry Outlook 2020</vt:lpstr>
      <vt:lpstr>Industry Outlook 2020</vt:lpstr>
      <vt:lpstr>Industry Outlook 2020</vt:lpstr>
      <vt:lpstr>Industry Outlook 2020</vt:lpstr>
      <vt:lpstr>Industry Outlook 2020</vt:lpstr>
      <vt:lpstr>Industry Outlook 2020</vt:lpstr>
      <vt:lpstr>PowerPoint Presentation</vt:lpstr>
      <vt:lpstr>Industry Outlook 2020 </vt:lpstr>
      <vt:lpstr>Industry Outlook 2020</vt:lpstr>
      <vt:lpstr>Industry Outlook 2020</vt:lpstr>
      <vt:lpstr>Industry Outlook 2020</vt:lpstr>
      <vt:lpstr>Industry Outlook 2020</vt:lpstr>
      <vt:lpstr>Contacts</vt:lpstr>
      <vt:lpstr>Appendices – Our People</vt:lpstr>
      <vt:lpstr>Appendices – Our People</vt:lpstr>
      <vt:lpstr>Appendices – Our People</vt:lpstr>
      <vt:lpstr>Appendices – Our People</vt:lpstr>
      <vt:lpstr>Appendices – Our People</vt:lpstr>
      <vt:lpstr>Appendices – Our People</vt:lpstr>
      <vt:lpstr>Appendices – Our People</vt:lpstr>
      <vt:lpstr>Appendices – Special Situations</vt:lpstr>
      <vt:lpstr>Appendices – Special Situations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Loeppky</dc:creator>
  <cp:lastModifiedBy>John Loeppky</cp:lastModifiedBy>
  <cp:revision>90</cp:revision>
  <dcterms:created xsi:type="dcterms:W3CDTF">2019-10-28T19:11:57Z</dcterms:created>
  <dcterms:modified xsi:type="dcterms:W3CDTF">2020-10-26T14:23:23Z</dcterms:modified>
</cp:coreProperties>
</file>