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4"/>
  </p:sldMasterIdLst>
  <p:notesMasterIdLst>
    <p:notesMasterId r:id="rId48"/>
  </p:notesMasterIdLst>
  <p:handoutMasterIdLst>
    <p:handoutMasterId r:id="rId49"/>
  </p:handoutMasterIdLst>
  <p:sldIdLst>
    <p:sldId id="256" r:id="rId5"/>
    <p:sldId id="270" r:id="rId6"/>
    <p:sldId id="328" r:id="rId7"/>
    <p:sldId id="307" r:id="rId8"/>
    <p:sldId id="4884" r:id="rId9"/>
    <p:sldId id="4885" r:id="rId10"/>
    <p:sldId id="4886" r:id="rId11"/>
    <p:sldId id="300" r:id="rId12"/>
    <p:sldId id="313" r:id="rId13"/>
    <p:sldId id="4924" r:id="rId14"/>
    <p:sldId id="287" r:id="rId15"/>
    <p:sldId id="410" r:id="rId16"/>
    <p:sldId id="411" r:id="rId17"/>
    <p:sldId id="4921" r:id="rId18"/>
    <p:sldId id="4895" r:id="rId19"/>
    <p:sldId id="299" r:id="rId20"/>
    <p:sldId id="329" r:id="rId21"/>
    <p:sldId id="314" r:id="rId22"/>
    <p:sldId id="4896" r:id="rId23"/>
    <p:sldId id="381" r:id="rId24"/>
    <p:sldId id="325" r:id="rId25"/>
    <p:sldId id="4922" r:id="rId26"/>
    <p:sldId id="4920" r:id="rId27"/>
    <p:sldId id="407" r:id="rId28"/>
    <p:sldId id="320" r:id="rId29"/>
    <p:sldId id="4923" r:id="rId30"/>
    <p:sldId id="323" r:id="rId31"/>
    <p:sldId id="419" r:id="rId32"/>
    <p:sldId id="293" r:id="rId33"/>
    <p:sldId id="330" r:id="rId34"/>
    <p:sldId id="4926" r:id="rId35"/>
    <p:sldId id="399" r:id="rId36"/>
    <p:sldId id="4925" r:id="rId37"/>
    <p:sldId id="281" r:id="rId38"/>
    <p:sldId id="271" r:id="rId39"/>
    <p:sldId id="272" r:id="rId40"/>
    <p:sldId id="273" r:id="rId41"/>
    <p:sldId id="274" r:id="rId42"/>
    <p:sldId id="282" r:id="rId43"/>
    <p:sldId id="277" r:id="rId44"/>
    <p:sldId id="283" r:id="rId45"/>
    <p:sldId id="279" r:id="rId46"/>
    <p:sldId id="28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7F7F7"/>
    <a:srgbClr val="107F8A"/>
    <a:srgbClr val="0A3343"/>
    <a:srgbClr val="1283C6"/>
    <a:srgbClr val="EEEFEF"/>
    <a:srgbClr val="DEA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81"/>
    <p:restoredTop sz="94760"/>
  </p:normalViewPr>
  <p:slideViewPr>
    <p:cSldViewPr snapToGrid="0">
      <p:cViewPr varScale="1">
        <p:scale>
          <a:sx n="108" d="100"/>
          <a:sy n="108" d="100"/>
        </p:scale>
        <p:origin x="115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74A079-9DC2-4222-B4EB-224174D6F37A}" type="doc">
      <dgm:prSet loTypeId="urn:microsoft.com/office/officeart/2005/8/layout/default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B0986E6D-6D47-4D85-A03B-256A4F961438}">
      <dgm:prSet phldrT="[Text]" custT="1"/>
      <dgm:spPr/>
      <dgm:t>
        <a:bodyPr/>
        <a:lstStyle/>
        <a:p>
          <a:r>
            <a:rPr lang="en-CA" sz="1600" dirty="0">
              <a:solidFill>
                <a:srgbClr val="C2B9A6"/>
              </a:solidFill>
            </a:rPr>
            <a:t>Bachelors of Science in Agriculture (B. Sc.)</a:t>
          </a:r>
        </a:p>
      </dgm:t>
    </dgm:pt>
    <dgm:pt modelId="{944137D7-CB31-4D5D-AC72-4D9809C0F020}" type="parTrans" cxnId="{EBB0F898-B1A3-4C07-B917-B3CB7F46C5CC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075D107D-4964-4FE4-B517-53A7E1ED1163}" type="sibTrans" cxnId="{EBB0F898-B1A3-4C07-B917-B3CB7F46C5CC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1EEE4C71-0859-4012-A356-F51F0AA1CD46}">
      <dgm:prSet phldrT="[Text]" custT="1"/>
      <dgm:spPr/>
      <dgm:t>
        <a:bodyPr/>
        <a:lstStyle/>
        <a:p>
          <a:r>
            <a:rPr lang="en-CA" sz="1600" dirty="0">
              <a:solidFill>
                <a:srgbClr val="C2B9A6"/>
              </a:solidFill>
            </a:rPr>
            <a:t>Professional </a:t>
          </a:r>
          <a:r>
            <a:rPr lang="en-CA" sz="1600" dirty="0" err="1">
              <a:solidFill>
                <a:srgbClr val="C2B9A6"/>
              </a:solidFill>
            </a:rPr>
            <a:t>Agrologists</a:t>
          </a:r>
          <a:r>
            <a:rPr lang="en-CA" sz="1600" dirty="0">
              <a:solidFill>
                <a:srgbClr val="C2B9A6"/>
              </a:solidFill>
            </a:rPr>
            <a:t> (P. Ag)</a:t>
          </a:r>
        </a:p>
      </dgm:t>
    </dgm:pt>
    <dgm:pt modelId="{8E945384-33C2-4F21-BADD-4D5263716DC2}" type="parTrans" cxnId="{8C7EDE05-2421-47B1-B1AB-FD7E42140707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8B2B162F-0A18-406B-B632-4A5DC935BD36}" type="sibTrans" cxnId="{8C7EDE05-2421-47B1-B1AB-FD7E42140707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7A5ACBF4-5555-4A17-B594-5552A014DB68}">
      <dgm:prSet phldrT="[Text]" custT="1"/>
      <dgm:spPr/>
      <dgm:t>
        <a:bodyPr/>
        <a:lstStyle/>
        <a:p>
          <a:r>
            <a:rPr lang="en-CA" sz="1600">
              <a:solidFill>
                <a:srgbClr val="C2B9A6"/>
              </a:solidFill>
            </a:rPr>
            <a:t>Certified Agricultural Consultants (CAC)</a:t>
          </a:r>
          <a:endParaRPr lang="en-CA" sz="1600" dirty="0">
            <a:solidFill>
              <a:srgbClr val="C2B9A6"/>
            </a:solidFill>
          </a:endParaRPr>
        </a:p>
      </dgm:t>
    </dgm:pt>
    <dgm:pt modelId="{52AC1D24-DADC-4201-8137-C35B3EBA9A47}" type="parTrans" cxnId="{F68AACB8-C4E7-4314-BC95-8BDD872E3419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0BF9F530-91F4-43AF-B44A-422E3C007328}" type="sibTrans" cxnId="{F68AACB8-C4E7-4314-BC95-8BDD872E3419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870EAA53-62C4-4A57-B73C-7FF31DF40AE2}">
      <dgm:prSet phldrT="[Text]" custT="1"/>
      <dgm:spPr/>
      <dgm:t>
        <a:bodyPr/>
        <a:lstStyle/>
        <a:p>
          <a:r>
            <a:rPr lang="en-CA" sz="1600" dirty="0">
              <a:solidFill>
                <a:srgbClr val="C2B9A6"/>
              </a:solidFill>
            </a:rPr>
            <a:t>Former and current farm managers and producers</a:t>
          </a:r>
        </a:p>
      </dgm:t>
    </dgm:pt>
    <dgm:pt modelId="{300EDC09-07AE-4E7B-9DAC-50C972432F77}" type="parTrans" cxnId="{3CC1BBC9-A996-4619-8518-D4ADC4D3F7BF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B08E9551-116C-4B14-9EF7-83835EDB6B67}" type="sibTrans" cxnId="{3CC1BBC9-A996-4619-8518-D4ADC4D3F7BF}">
      <dgm:prSet/>
      <dgm:spPr/>
      <dgm:t>
        <a:bodyPr/>
        <a:lstStyle/>
        <a:p>
          <a:endParaRPr lang="en-CA" sz="1600">
            <a:solidFill>
              <a:srgbClr val="2F1E0C"/>
            </a:solidFill>
          </a:endParaRPr>
        </a:p>
      </dgm:t>
    </dgm:pt>
    <dgm:pt modelId="{864FB2D4-20AB-487A-B00C-0C3D5AAF00CF}" type="pres">
      <dgm:prSet presAssocID="{5C74A079-9DC2-4222-B4EB-224174D6F37A}" presName="diagram" presStyleCnt="0">
        <dgm:presLayoutVars>
          <dgm:dir/>
          <dgm:resizeHandles val="exact"/>
        </dgm:presLayoutVars>
      </dgm:prSet>
      <dgm:spPr/>
    </dgm:pt>
    <dgm:pt modelId="{94E71699-420B-4D3C-A0BE-26089424C843}" type="pres">
      <dgm:prSet presAssocID="{B0986E6D-6D47-4D85-A03B-256A4F961438}" presName="node" presStyleLbl="node1" presStyleIdx="0" presStyleCnt="4">
        <dgm:presLayoutVars>
          <dgm:bulletEnabled val="1"/>
        </dgm:presLayoutVars>
      </dgm:prSet>
      <dgm:spPr/>
    </dgm:pt>
    <dgm:pt modelId="{11F28690-D6D1-4777-9D24-278D7A82A8D3}" type="pres">
      <dgm:prSet presAssocID="{075D107D-4964-4FE4-B517-53A7E1ED1163}" presName="sibTrans" presStyleCnt="0"/>
      <dgm:spPr/>
    </dgm:pt>
    <dgm:pt modelId="{B87100A3-63F0-4C06-BB7D-D3EFE50DB64C}" type="pres">
      <dgm:prSet presAssocID="{1EEE4C71-0859-4012-A356-F51F0AA1CD46}" presName="node" presStyleLbl="node1" presStyleIdx="1" presStyleCnt="4">
        <dgm:presLayoutVars>
          <dgm:bulletEnabled val="1"/>
        </dgm:presLayoutVars>
      </dgm:prSet>
      <dgm:spPr/>
    </dgm:pt>
    <dgm:pt modelId="{FF0E8C9B-C3D8-4FF5-851D-5D2487C044F8}" type="pres">
      <dgm:prSet presAssocID="{8B2B162F-0A18-406B-B632-4A5DC935BD36}" presName="sibTrans" presStyleCnt="0"/>
      <dgm:spPr/>
    </dgm:pt>
    <dgm:pt modelId="{FBA221E0-A1FC-44D6-BDC9-39041E3B30E4}" type="pres">
      <dgm:prSet presAssocID="{7A5ACBF4-5555-4A17-B594-5552A014DB68}" presName="node" presStyleLbl="node1" presStyleIdx="2" presStyleCnt="4">
        <dgm:presLayoutVars>
          <dgm:bulletEnabled val="1"/>
        </dgm:presLayoutVars>
      </dgm:prSet>
      <dgm:spPr/>
    </dgm:pt>
    <dgm:pt modelId="{DD542DD7-A673-4F58-AFF8-64B05EFA6401}" type="pres">
      <dgm:prSet presAssocID="{0BF9F530-91F4-43AF-B44A-422E3C007328}" presName="sibTrans" presStyleCnt="0"/>
      <dgm:spPr/>
    </dgm:pt>
    <dgm:pt modelId="{B09E539C-6646-47EE-8C62-1CD124CA4971}" type="pres">
      <dgm:prSet presAssocID="{870EAA53-62C4-4A57-B73C-7FF31DF40AE2}" presName="node" presStyleLbl="node1" presStyleIdx="3" presStyleCnt="4">
        <dgm:presLayoutVars>
          <dgm:bulletEnabled val="1"/>
        </dgm:presLayoutVars>
      </dgm:prSet>
      <dgm:spPr/>
    </dgm:pt>
  </dgm:ptLst>
  <dgm:cxnLst>
    <dgm:cxn modelId="{8C7EDE05-2421-47B1-B1AB-FD7E42140707}" srcId="{5C74A079-9DC2-4222-B4EB-224174D6F37A}" destId="{1EEE4C71-0859-4012-A356-F51F0AA1CD46}" srcOrd="1" destOrd="0" parTransId="{8E945384-33C2-4F21-BADD-4D5263716DC2}" sibTransId="{8B2B162F-0A18-406B-B632-4A5DC935BD36}"/>
    <dgm:cxn modelId="{5800F427-0EEF-4126-BCF8-8B429D8EC930}" type="presOf" srcId="{B0986E6D-6D47-4D85-A03B-256A4F961438}" destId="{94E71699-420B-4D3C-A0BE-26089424C843}" srcOrd="0" destOrd="0" presId="urn:microsoft.com/office/officeart/2005/8/layout/default#1"/>
    <dgm:cxn modelId="{EBB0F898-B1A3-4C07-B917-B3CB7F46C5CC}" srcId="{5C74A079-9DC2-4222-B4EB-224174D6F37A}" destId="{B0986E6D-6D47-4D85-A03B-256A4F961438}" srcOrd="0" destOrd="0" parTransId="{944137D7-CB31-4D5D-AC72-4D9809C0F020}" sibTransId="{075D107D-4964-4FE4-B517-53A7E1ED1163}"/>
    <dgm:cxn modelId="{52FED59C-A658-4267-8E28-929AAF47521C}" type="presOf" srcId="{1EEE4C71-0859-4012-A356-F51F0AA1CD46}" destId="{B87100A3-63F0-4C06-BB7D-D3EFE50DB64C}" srcOrd="0" destOrd="0" presId="urn:microsoft.com/office/officeart/2005/8/layout/default#1"/>
    <dgm:cxn modelId="{36A0AE9E-AFF2-4D5E-BAC9-02B3B40BFE7D}" type="presOf" srcId="{870EAA53-62C4-4A57-B73C-7FF31DF40AE2}" destId="{B09E539C-6646-47EE-8C62-1CD124CA4971}" srcOrd="0" destOrd="0" presId="urn:microsoft.com/office/officeart/2005/8/layout/default#1"/>
    <dgm:cxn modelId="{ABBE15B7-AD33-49A4-B74D-AF7196EFDDEF}" type="presOf" srcId="{5C74A079-9DC2-4222-B4EB-224174D6F37A}" destId="{864FB2D4-20AB-487A-B00C-0C3D5AAF00CF}" srcOrd="0" destOrd="0" presId="urn:microsoft.com/office/officeart/2005/8/layout/default#1"/>
    <dgm:cxn modelId="{F68AACB8-C4E7-4314-BC95-8BDD872E3419}" srcId="{5C74A079-9DC2-4222-B4EB-224174D6F37A}" destId="{7A5ACBF4-5555-4A17-B594-5552A014DB68}" srcOrd="2" destOrd="0" parTransId="{52AC1D24-DADC-4201-8137-C35B3EBA9A47}" sibTransId="{0BF9F530-91F4-43AF-B44A-422E3C007328}"/>
    <dgm:cxn modelId="{8C87EAC2-B53D-49FF-BA41-2DEC8C355DBA}" type="presOf" srcId="{7A5ACBF4-5555-4A17-B594-5552A014DB68}" destId="{FBA221E0-A1FC-44D6-BDC9-39041E3B30E4}" srcOrd="0" destOrd="0" presId="urn:microsoft.com/office/officeart/2005/8/layout/default#1"/>
    <dgm:cxn modelId="{3CC1BBC9-A996-4619-8518-D4ADC4D3F7BF}" srcId="{5C74A079-9DC2-4222-B4EB-224174D6F37A}" destId="{870EAA53-62C4-4A57-B73C-7FF31DF40AE2}" srcOrd="3" destOrd="0" parTransId="{300EDC09-07AE-4E7B-9DAC-50C972432F77}" sibTransId="{B08E9551-116C-4B14-9EF7-83835EDB6B67}"/>
    <dgm:cxn modelId="{C28FA8A5-6236-454B-946A-412BA8C7C7E2}" type="presParOf" srcId="{864FB2D4-20AB-487A-B00C-0C3D5AAF00CF}" destId="{94E71699-420B-4D3C-A0BE-26089424C843}" srcOrd="0" destOrd="0" presId="urn:microsoft.com/office/officeart/2005/8/layout/default#1"/>
    <dgm:cxn modelId="{2C56F7E6-B7AE-4899-BA8B-190E588FC581}" type="presParOf" srcId="{864FB2D4-20AB-487A-B00C-0C3D5AAF00CF}" destId="{11F28690-D6D1-4777-9D24-278D7A82A8D3}" srcOrd="1" destOrd="0" presId="urn:microsoft.com/office/officeart/2005/8/layout/default#1"/>
    <dgm:cxn modelId="{F8A3E583-E1CF-485C-BD73-1EED4E0BC072}" type="presParOf" srcId="{864FB2D4-20AB-487A-B00C-0C3D5AAF00CF}" destId="{B87100A3-63F0-4C06-BB7D-D3EFE50DB64C}" srcOrd="2" destOrd="0" presId="urn:microsoft.com/office/officeart/2005/8/layout/default#1"/>
    <dgm:cxn modelId="{5C129318-36B2-4121-83C0-2F9C6FB8ADDA}" type="presParOf" srcId="{864FB2D4-20AB-487A-B00C-0C3D5AAF00CF}" destId="{FF0E8C9B-C3D8-4FF5-851D-5D2487C044F8}" srcOrd="3" destOrd="0" presId="urn:microsoft.com/office/officeart/2005/8/layout/default#1"/>
    <dgm:cxn modelId="{7782538E-4E9B-4810-994C-0DC307AC5639}" type="presParOf" srcId="{864FB2D4-20AB-487A-B00C-0C3D5AAF00CF}" destId="{FBA221E0-A1FC-44D6-BDC9-39041E3B30E4}" srcOrd="4" destOrd="0" presId="urn:microsoft.com/office/officeart/2005/8/layout/default#1"/>
    <dgm:cxn modelId="{85B1A887-8B4C-4B32-BECD-182B1D207A4E}" type="presParOf" srcId="{864FB2D4-20AB-487A-B00C-0C3D5AAF00CF}" destId="{DD542DD7-A673-4F58-AFF8-64B05EFA6401}" srcOrd="5" destOrd="0" presId="urn:microsoft.com/office/officeart/2005/8/layout/default#1"/>
    <dgm:cxn modelId="{3A8128B7-5D7E-45CD-B0FB-9F8621C9DB12}" type="presParOf" srcId="{864FB2D4-20AB-487A-B00C-0C3D5AAF00CF}" destId="{B09E539C-6646-47EE-8C62-1CD124CA4971}" srcOrd="6" destOrd="0" presId="urn:microsoft.com/office/officeart/2005/8/layout/default#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71699-420B-4D3C-A0BE-26089424C843}">
      <dsp:nvSpPr>
        <dsp:cNvPr id="0" name=""/>
        <dsp:cNvSpPr/>
      </dsp:nvSpPr>
      <dsp:spPr>
        <a:xfrm>
          <a:off x="586" y="362"/>
          <a:ext cx="2285441" cy="137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rgbClr val="C2B9A6"/>
              </a:solidFill>
            </a:rPr>
            <a:t>Bachelors of Science in Agriculture (B. Sc.)</a:t>
          </a:r>
        </a:p>
      </dsp:txBody>
      <dsp:txXfrm>
        <a:off x="586" y="362"/>
        <a:ext cx="2285441" cy="1371265"/>
      </dsp:txXfrm>
    </dsp:sp>
    <dsp:sp modelId="{B87100A3-63F0-4C06-BB7D-D3EFE50DB64C}">
      <dsp:nvSpPr>
        <dsp:cNvPr id="0" name=""/>
        <dsp:cNvSpPr/>
      </dsp:nvSpPr>
      <dsp:spPr>
        <a:xfrm>
          <a:off x="2514572" y="362"/>
          <a:ext cx="2285441" cy="137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rgbClr val="C2B9A6"/>
              </a:solidFill>
            </a:rPr>
            <a:t>Professional </a:t>
          </a:r>
          <a:r>
            <a:rPr lang="en-CA" sz="1600" kern="1200" dirty="0" err="1">
              <a:solidFill>
                <a:srgbClr val="C2B9A6"/>
              </a:solidFill>
            </a:rPr>
            <a:t>Agrologists</a:t>
          </a:r>
          <a:r>
            <a:rPr lang="en-CA" sz="1600" kern="1200" dirty="0">
              <a:solidFill>
                <a:srgbClr val="C2B9A6"/>
              </a:solidFill>
            </a:rPr>
            <a:t> (P. Ag)</a:t>
          </a:r>
        </a:p>
      </dsp:txBody>
      <dsp:txXfrm>
        <a:off x="2514572" y="362"/>
        <a:ext cx="2285441" cy="1371265"/>
      </dsp:txXfrm>
    </dsp:sp>
    <dsp:sp modelId="{FBA221E0-A1FC-44D6-BDC9-39041E3B30E4}">
      <dsp:nvSpPr>
        <dsp:cNvPr id="0" name=""/>
        <dsp:cNvSpPr/>
      </dsp:nvSpPr>
      <dsp:spPr>
        <a:xfrm>
          <a:off x="586" y="1600172"/>
          <a:ext cx="2285441" cy="137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>
              <a:solidFill>
                <a:srgbClr val="C2B9A6"/>
              </a:solidFill>
            </a:rPr>
            <a:t>Certified Agricultural Consultants (CAC)</a:t>
          </a:r>
          <a:endParaRPr lang="en-CA" sz="1600" kern="1200" dirty="0">
            <a:solidFill>
              <a:srgbClr val="C2B9A6"/>
            </a:solidFill>
          </a:endParaRPr>
        </a:p>
      </dsp:txBody>
      <dsp:txXfrm>
        <a:off x="586" y="1600172"/>
        <a:ext cx="2285441" cy="1371265"/>
      </dsp:txXfrm>
    </dsp:sp>
    <dsp:sp modelId="{B09E539C-6646-47EE-8C62-1CD124CA4971}">
      <dsp:nvSpPr>
        <dsp:cNvPr id="0" name=""/>
        <dsp:cNvSpPr/>
      </dsp:nvSpPr>
      <dsp:spPr>
        <a:xfrm>
          <a:off x="2514572" y="1600172"/>
          <a:ext cx="2285441" cy="13712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kern="1200" dirty="0">
              <a:solidFill>
                <a:srgbClr val="C2B9A6"/>
              </a:solidFill>
            </a:rPr>
            <a:t>Former and current farm managers and producers</a:t>
          </a:r>
        </a:p>
      </dsp:txBody>
      <dsp:txXfrm>
        <a:off x="2514572" y="1600172"/>
        <a:ext cx="2285441" cy="1371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AE3C19-B80E-4321-8DE9-F4B1412D46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BDA60-BE04-4351-A473-C30D9A71EE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0C537-679C-4698-A06B-431B2D22C055}" type="datetimeFigureOut">
              <a:rPr lang="en-CA" smtClean="0"/>
              <a:t>16/11/2021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ABE44-9A80-4277-92EB-AE2AA29B63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1E869-04D4-4131-B03F-C500A7F6B3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49490-CFA8-4E19-9DE6-F306E39C5FC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663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ED89-C09B-4261-A1C1-C47A7B84E0E3}" type="datetimeFigureOut">
              <a:rPr lang="en-CA" smtClean="0"/>
              <a:t>16/11/2021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ED367-3341-4ADE-AD65-31F6F17B4B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91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en-CA" b="1" dirty="0"/>
              <a:t>Trade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123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9248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8952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21536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1582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28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6614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7C816-3302-44B8-BEB1-600C42A10A7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61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7C816-3302-44B8-BEB1-600C42A10A7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413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7C816-3302-44B8-BEB1-600C42A10A7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992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ED367-3341-4ADE-AD65-31F6F17B4BC0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1273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4266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="1" baseline="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3325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7045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4849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8162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3116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235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117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301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7488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0080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1690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$1.39/HL is due to feed price increase from 2019 to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ED367-3341-4ADE-AD65-31F6F17B4BC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6108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$1.39/HL is due to feed price increase from 2019 to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ED367-3341-4ADE-AD65-31F6F17B4BC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76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7C816-3302-44B8-BEB1-600C42A10A7E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3051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461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3595F-9734-4499-AA15-BB84A8A0E50C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9631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3064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A0516-56C7-4106-AAFC-1C2E98E5CE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064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7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271CED-3A4A-4269-9A31-367343F8235C}"/>
              </a:ext>
            </a:extLst>
          </p:cNvPr>
          <p:cNvSpPr/>
          <p:nvPr userDrawn="1"/>
        </p:nvSpPr>
        <p:spPr>
          <a:xfrm>
            <a:off x="77321" y="30851"/>
            <a:ext cx="6946900" cy="686435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CA" sz="5800" b="1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B891A90-6049-4A1D-9DB3-EF84F100EF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46900" y="0"/>
            <a:ext cx="5245100" cy="68643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CA" dirty="0"/>
              <a:t>Click icon to upload </a:t>
            </a:r>
            <a:br>
              <a:rPr lang="en-CA" dirty="0"/>
            </a:br>
            <a:r>
              <a:rPr lang="en-CA" dirty="0"/>
              <a:t>a cover image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A95C13-991A-46C9-A8BF-0BA32FE6315B}"/>
              </a:ext>
            </a:extLst>
          </p:cNvPr>
          <p:cNvCxnSpPr>
            <a:cxnSpLocks/>
          </p:cNvCxnSpPr>
          <p:nvPr/>
        </p:nvCxnSpPr>
        <p:spPr>
          <a:xfrm>
            <a:off x="636587" y="5394693"/>
            <a:ext cx="5544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CC7A0136-98D5-4859-B6A7-A610B1F5864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6587" y="3713580"/>
            <a:ext cx="5508174" cy="280782"/>
          </a:xfrm>
          <a:prstGeom prst="rect">
            <a:avLst/>
          </a:prstGeom>
        </p:spPr>
        <p:txBody>
          <a:bodyPr wrap="square" lIns="0" rIns="0" anchor="t" anchorCtr="0">
            <a:spAutoFit/>
          </a:bodyPr>
          <a:lstStyle>
            <a:lvl1pPr marL="0" indent="0" algn="l">
              <a:lnSpc>
                <a:spcPct val="110000"/>
              </a:lnSpc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5D99086-A509-41E8-97AB-AB69B5D41F9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6588" y="636588"/>
            <a:ext cx="923925" cy="822325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CA"/>
              <a:t>Click icon to upload client logo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2955A1-49A0-452F-9144-9722EEEB5DC9}"/>
              </a:ext>
            </a:extLst>
          </p:cNvPr>
          <p:cNvCxnSpPr>
            <a:cxnSpLocks/>
          </p:cNvCxnSpPr>
          <p:nvPr/>
        </p:nvCxnSpPr>
        <p:spPr>
          <a:xfrm>
            <a:off x="636587" y="5394693"/>
            <a:ext cx="5544000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3CC7989-1C71-4676-853A-759C1038FA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3354" y="4874530"/>
            <a:ext cx="2758659" cy="184665"/>
          </a:xfrm>
        </p:spPr>
        <p:txBody>
          <a:bodyPr wrap="square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CA" dirty="0"/>
              <a:t>Month #, 2020</a:t>
            </a:r>
          </a:p>
        </p:txBody>
      </p:sp>
      <p:pic>
        <p:nvPicPr>
          <p:cNvPr id="22" name="Picture 15">
            <a:extLst>
              <a:ext uri="{FF2B5EF4-FFF2-40B4-BE49-F238E27FC236}">
                <a16:creationId xmlns:a16="http://schemas.microsoft.com/office/drawing/2014/main" id="{3044118B-87A9-40D1-B121-41E10B7B1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201" y="617465"/>
            <a:ext cx="1435091" cy="458895"/>
          </a:xfrm>
          <a:prstGeom prst="rect">
            <a:avLst/>
          </a:prstGeom>
        </p:spPr>
      </p:pic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A5D650F6-49AB-41F9-BB92-42B9C612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2136000"/>
            <a:ext cx="5386390" cy="11079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A353C2-8CB0-4C1D-A090-642EBEF8D444}"/>
              </a:ext>
            </a:extLst>
          </p:cNvPr>
          <p:cNvCxnSpPr>
            <a:cxnSpLocks/>
          </p:cNvCxnSpPr>
          <p:nvPr userDrawn="1"/>
        </p:nvCxnSpPr>
        <p:spPr>
          <a:xfrm>
            <a:off x="659640" y="3369571"/>
            <a:ext cx="75006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541CE8-318D-3D4F-805A-5661AC4C4C9E}"/>
              </a:ext>
            </a:extLst>
          </p:cNvPr>
          <p:cNvGrpSpPr/>
          <p:nvPr userDrawn="1"/>
        </p:nvGrpSpPr>
        <p:grpSpPr>
          <a:xfrm>
            <a:off x="77321" y="5935445"/>
            <a:ext cx="3192928" cy="248889"/>
            <a:chOff x="8363073" y="6238117"/>
            <a:chExt cx="3192928" cy="248889"/>
          </a:xfrm>
        </p:grpSpPr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BACFC4D9-C3AB-D546-9CD5-7997DDAE2A40}"/>
                </a:ext>
              </a:extLst>
            </p:cNvPr>
            <p:cNvSpPr/>
            <p:nvPr userDrawn="1"/>
          </p:nvSpPr>
          <p:spPr>
            <a:xfrm>
              <a:off x="10932833" y="6242035"/>
              <a:ext cx="623168" cy="244971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A" sz="58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F34D5F4-04CB-B04F-B687-FDE6D4BA5E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9701" y="6242035"/>
              <a:ext cx="26263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DB31446-FC36-8A4B-B123-92E6979CFFCB}"/>
                </a:ext>
              </a:extLst>
            </p:cNvPr>
            <p:cNvSpPr txBox="1"/>
            <p:nvPr userDrawn="1"/>
          </p:nvSpPr>
          <p:spPr>
            <a:xfrm>
              <a:off x="8363073" y="6238117"/>
              <a:ext cx="1879778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CA" sz="800" b="1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Licensed Insolvency Trustees</a:t>
              </a: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0D49E882-D46B-CB4E-967B-4712A2188969}"/>
                </a:ext>
              </a:extLst>
            </p:cNvPr>
            <p:cNvSpPr/>
            <p:nvPr userDrawn="1"/>
          </p:nvSpPr>
          <p:spPr>
            <a:xfrm>
              <a:off x="10776708" y="6242035"/>
              <a:ext cx="623168" cy="244971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A" sz="58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EDDAB8D-41F6-CD4B-B636-F6ACC270D2E6}"/>
                </a:ext>
              </a:extLst>
            </p:cNvPr>
            <p:cNvSpPr txBox="1"/>
            <p:nvPr userDrawn="1"/>
          </p:nvSpPr>
          <p:spPr>
            <a:xfrm>
              <a:off x="10862697" y="6253932"/>
              <a:ext cx="582718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CA" sz="800" b="1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MNPdebt.ca</a:t>
              </a:r>
              <a:endParaRPr lang="en-CA" sz="8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7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- 2 Column - Grey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8B7F-77DC-4A22-8511-8DF0064F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37F23-90EC-450C-AADD-4A3C1B1AE0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938" y="1585913"/>
            <a:ext cx="5381625" cy="4651375"/>
          </a:xfrm>
          <a:solidFill>
            <a:schemeClr val="bg1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8AE8711-CB48-451A-9A68-937C2C2DF5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2675" y="1585913"/>
            <a:ext cx="5395913" cy="4651375"/>
          </a:xfrm>
          <a:solidFill>
            <a:schemeClr val="bg1"/>
          </a:solidFill>
        </p:spPr>
        <p:txBody>
          <a:bodyPr lIns="180000" tIns="180000" rIns="180000" bIns="18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365594-A585-4C78-BE76-3C7E884C1E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014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8B7F-77DC-4A22-8511-8DF0064F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37F23-90EC-450C-AADD-4A3C1B1AE0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938" y="2213361"/>
            <a:ext cx="5381625" cy="4023927"/>
          </a:xfrm>
        </p:spPr>
        <p:txBody>
          <a:bodyPr r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8AE8711-CB48-451A-9A68-937C2C2DF5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2675" y="2213361"/>
            <a:ext cx="5395913" cy="40239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63A7BA-CD71-449D-8F1C-96E05A3FC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951" y="1585913"/>
            <a:ext cx="5381612" cy="436786"/>
          </a:xfrm>
          <a:prstGeom prst="rect">
            <a:avLst/>
          </a:prstGeom>
        </p:spPr>
        <p:txBody>
          <a:bodyPr wrap="square" rIns="108000" anchor="t" anchorCtr="0">
            <a:spAutoFit/>
          </a:bodyPr>
          <a:lstStyle>
            <a:lvl1pPr marL="0" indent="0">
              <a:buNone/>
              <a:defRPr sz="2800" b="0">
                <a:solidFill>
                  <a:schemeClr val="accent5"/>
                </a:solidFill>
                <a:latin typeface="+mj-lt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BB1DAA5-5150-4970-979C-0613B1FF95E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62674" y="1585913"/>
            <a:ext cx="5395913" cy="43678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800" b="0">
                <a:solidFill>
                  <a:schemeClr val="accent5"/>
                </a:solidFill>
                <a:latin typeface="+mj-lt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A7DBD8-4A5C-4775-9D29-AB24122029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81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8B7F-77DC-4A22-8511-8DF0064F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37F23-90EC-450C-AADD-4A3C1B1AE0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939" y="1585913"/>
            <a:ext cx="3548062" cy="4651375"/>
          </a:xfrm>
        </p:spPr>
        <p:txBody>
          <a:bodyPr r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8AE8711-CB48-451A-9A68-937C2C2DF5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10526" y="1585913"/>
            <a:ext cx="3548062" cy="4651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04E3A92E-8DEA-4B18-8398-59C498F1658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26732" y="1585913"/>
            <a:ext cx="3548062" cy="4651375"/>
          </a:xfrm>
        </p:spPr>
        <p:txBody>
          <a:bodyPr r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AFB897-71D9-418C-9F30-5ACBC06323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41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Image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8B7F-77DC-4A22-8511-8DF0064F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396B389-2043-467D-93A9-2D532A76439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21969" y="1585913"/>
            <a:ext cx="3548062" cy="177641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CA"/>
              <a:t>Click icon to insert image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1765FFD-5E40-4397-8930-BE6BC9EEBEC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01000" y="1585913"/>
            <a:ext cx="3548062" cy="177641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CA"/>
              <a:t>Click icon to insert image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1B35B0B-8999-407F-AC08-7720BD10286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2938" y="1592263"/>
            <a:ext cx="3548062" cy="177641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CA"/>
              <a:t>Click icon to insert image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E0C765-325B-4145-904A-54052B90B7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6588" y="3506743"/>
            <a:ext cx="3554412" cy="2724150"/>
          </a:xfrm>
        </p:spPr>
        <p:txBody>
          <a:bodyPr rIns="108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D165765-0D41-4BD3-A8D9-073D731C7B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321969" y="3506743"/>
            <a:ext cx="3554412" cy="2724150"/>
          </a:xfrm>
        </p:spPr>
        <p:txBody>
          <a:bodyPr rIns="108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A01E8B9A-07B6-4D69-B1B3-3FB9ED1BCA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07350" y="3506743"/>
            <a:ext cx="3554412" cy="2724150"/>
          </a:xfrm>
        </p:spPr>
        <p:txBody>
          <a:bodyPr rIns="10800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0B3CE8-4886-4CAE-A17D-AC967E89037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198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Optio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C1BFBC-1B88-45D0-97DC-261E7718AC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/>
            <a:endParaRPr lang="en-CA" sz="5800" b="1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BCCFDB3-B48D-4543-9814-E4336929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2689998"/>
            <a:ext cx="8154990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643C26-D761-49D5-A510-0C7B074F4069}"/>
              </a:ext>
            </a:extLst>
          </p:cNvPr>
          <p:cNvCxnSpPr>
            <a:cxnSpLocks/>
          </p:cNvCxnSpPr>
          <p:nvPr userDrawn="1"/>
        </p:nvCxnSpPr>
        <p:spPr>
          <a:xfrm>
            <a:off x="659640" y="3369571"/>
            <a:ext cx="75006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519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- Opti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C1BFBC-1B88-45D0-97DC-261E7718AC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/>
            <a:endParaRPr lang="en-CA" sz="5800" b="1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E64CDEB-222D-4426-B3E6-80EEF26FB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2689998"/>
            <a:ext cx="8154990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B5BD18-B505-423F-8D1C-28976E88215D}"/>
              </a:ext>
            </a:extLst>
          </p:cNvPr>
          <p:cNvCxnSpPr>
            <a:cxnSpLocks/>
          </p:cNvCxnSpPr>
          <p:nvPr userDrawn="1"/>
        </p:nvCxnSpPr>
        <p:spPr>
          <a:xfrm>
            <a:off x="659640" y="3369571"/>
            <a:ext cx="75006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8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- Op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C1BFBC-1B88-45D0-97DC-261E7718AC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algn="ctr"/>
            <a:endParaRPr lang="en-CA" sz="5800" b="1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8CC0D9-1CE2-4088-B459-B1C7C41B7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87" y="2686819"/>
            <a:ext cx="8077567" cy="664797"/>
          </a:xfrm>
        </p:spPr>
        <p:txBody>
          <a:bodyPr anchor="b" anchorCtr="0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3BC23A-8203-4E96-B46F-7C180DEFD909}"/>
              </a:ext>
            </a:extLst>
          </p:cNvPr>
          <p:cNvCxnSpPr>
            <a:cxnSpLocks/>
          </p:cNvCxnSpPr>
          <p:nvPr userDrawn="1"/>
        </p:nvCxnSpPr>
        <p:spPr>
          <a:xfrm>
            <a:off x="659640" y="3484771"/>
            <a:ext cx="95032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824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FF705-270A-497E-B3B6-626D53A31F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2952" y="1585913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A70276-14BC-4E68-AAC8-089A7F81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51" y="644272"/>
            <a:ext cx="10913050" cy="55399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E07562D3-F6BF-4AC4-BE1B-29E5A16F71C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10559" y="4118986"/>
            <a:ext cx="2609823" cy="249615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Add Name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2A123268-3171-4772-8EDA-388C25A957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10559" y="4422923"/>
            <a:ext cx="2616187" cy="18716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2723B-1C7E-4777-9BBB-6CDB2B5A1C73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6847A5D-DBAA-4F2A-B608-378BF49974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10559" y="4737551"/>
            <a:ext cx="2616187" cy="390300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3D7239E-E02F-4EE8-B7FE-D7186440880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74412" y="4118986"/>
            <a:ext cx="2609823" cy="249615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Add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A842B4A-3455-41D3-9008-908AF5678B1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74412" y="4422923"/>
            <a:ext cx="2616187" cy="18716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88876591-B3B5-4051-8776-29C5F3A4AAE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74412" y="4737551"/>
            <a:ext cx="2616187" cy="390300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CAEC542-AECD-4655-8099-D02391D96B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43010" y="4118986"/>
            <a:ext cx="2609823" cy="249615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Add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CE9BF578-1317-4C40-9B30-06C94F8D71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943010" y="4422923"/>
            <a:ext cx="2606039" cy="18716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4864EB1-18C8-40E6-9B34-163338DC1FE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943010" y="4737551"/>
            <a:ext cx="2606039" cy="390300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2DD05E3F-4AB7-4BCA-8DED-D179E638E94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42951" y="4118986"/>
            <a:ext cx="2609823" cy="249615"/>
          </a:xfr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Add Name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43D1509-2B04-47A2-95A5-54AF7302277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2951" y="4422923"/>
            <a:ext cx="2609823" cy="187167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CA084DC-3B73-4F11-AF42-55A63E3D3CA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42951" y="4737551"/>
            <a:ext cx="2609823" cy="390300"/>
          </a:xfrm>
        </p:spPr>
        <p:txBody>
          <a:bodyPr wrap="square">
            <a:spAutoFit/>
          </a:bodyPr>
          <a:lstStyle>
            <a:lvl1pPr marL="0" indent="0" algn="l">
              <a:buNone/>
              <a:defRPr sz="12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89D7D0-D64F-4A87-B758-0DF4506F24BE}"/>
              </a:ext>
            </a:extLst>
          </p:cNvPr>
          <p:cNvCxnSpPr>
            <a:cxnSpLocks/>
          </p:cNvCxnSpPr>
          <p:nvPr userDrawn="1"/>
        </p:nvCxnSpPr>
        <p:spPr>
          <a:xfrm>
            <a:off x="659640" y="1289885"/>
            <a:ext cx="78620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icture Placeholder 2">
            <a:extLst>
              <a:ext uri="{FF2B5EF4-FFF2-40B4-BE49-F238E27FC236}">
                <a16:creationId xmlns:a16="http://schemas.microsoft.com/office/drawing/2014/main" id="{4E5C7463-6347-4034-B0A1-30B640E8E3E1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3405201" y="1585913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868A22FF-0F9B-4742-B1F9-551167D13B65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929701" y="1585913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E019BE33-7CB8-4B97-BB68-8F20CF28808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67450" y="1585913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91211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DD924BD-B668-4F30-AEAC-0651BBA48E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951" y="4264575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Last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5E4A057-0E58-4460-9827-9D0383A59F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951" y="4554996"/>
            <a:ext cx="1692000" cy="171585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9D540964-3034-4A4F-B4C8-383A63615C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85724" y="4264575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Last Name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A56BE99C-2462-4284-9059-409B5C10B70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85724" y="4554996"/>
            <a:ext cx="1692000" cy="171585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34BE59D9-3F28-40A7-A79C-E526C7D15C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28497" y="4264575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Last Name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74693B84-8990-419B-8CE1-567CBF8899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8497" y="4554996"/>
            <a:ext cx="1692000" cy="171585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AE4352AE-961A-4D0D-8426-363C7F7BA2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71270" y="4264575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Last Name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B6B47DE-74F0-422D-8A0F-162F3C8597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71270" y="4554996"/>
            <a:ext cx="1692000" cy="171585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81DF90CC-7FD7-4EBC-B2B3-AF8FC4A3181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14043" y="4264575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Last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98675C7-6F47-44B9-BEAC-8641865DD3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14043" y="4554996"/>
            <a:ext cx="1692000" cy="171585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3BBE2A04-E82B-4CFC-BBAD-CF6DCEFD688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56815" y="4264575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Last Name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FB2FBBB9-60B0-465E-81D1-4714A8D5B37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56815" y="4554996"/>
            <a:ext cx="1692000" cy="171585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CA" dirty="0"/>
              <a:t>Add Title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3366DBB3-69F1-4BFA-83BC-59F38B925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51" y="644272"/>
            <a:ext cx="10913050" cy="553998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BEE970-92FF-4109-8494-DA02F82EBE32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0F59B73C-E969-4125-BCA4-243BC107089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42951" y="4949117"/>
            <a:ext cx="1691999" cy="325282"/>
          </a:xfrm>
        </p:spPr>
        <p:txBody>
          <a:bodyPr wrap="square">
            <a:spAutoFit/>
          </a:bodyPr>
          <a:lstStyle>
            <a:lvl1pPr marL="0" indent="0" algn="l">
              <a:buNone/>
              <a:defRPr sz="10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416558D2-E3D2-4846-B6E1-9D1FC64BA1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485723" y="4949117"/>
            <a:ext cx="1691999" cy="325282"/>
          </a:xfrm>
        </p:spPr>
        <p:txBody>
          <a:bodyPr wrap="square">
            <a:spAutoFit/>
          </a:bodyPr>
          <a:lstStyle>
            <a:lvl1pPr marL="0" indent="0" algn="l">
              <a:buNone/>
              <a:defRPr sz="10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B104D532-F729-489E-8F02-D442A4A6B24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28495" y="4949117"/>
            <a:ext cx="1691999" cy="325282"/>
          </a:xfrm>
        </p:spPr>
        <p:txBody>
          <a:bodyPr wrap="square">
            <a:spAutoFit/>
          </a:bodyPr>
          <a:lstStyle>
            <a:lvl1pPr marL="0" indent="0" algn="l">
              <a:buNone/>
              <a:defRPr sz="10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0B47E4C4-2E3C-473D-B976-2E5AE924D69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71267" y="4949117"/>
            <a:ext cx="1691999" cy="325282"/>
          </a:xfrm>
        </p:spPr>
        <p:txBody>
          <a:bodyPr wrap="square">
            <a:spAutoFit/>
          </a:bodyPr>
          <a:lstStyle>
            <a:lvl1pPr marL="0" indent="0" algn="l">
              <a:buNone/>
              <a:defRPr sz="10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1680FB9A-802F-41FE-B471-0BA74BDCBC5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14039" y="4949117"/>
            <a:ext cx="1691999" cy="325282"/>
          </a:xfrm>
        </p:spPr>
        <p:txBody>
          <a:bodyPr wrap="square">
            <a:spAutoFit/>
          </a:bodyPr>
          <a:lstStyle>
            <a:lvl1pPr marL="0" indent="0" algn="l">
              <a:buNone/>
              <a:defRPr sz="10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F467BCC-9E45-4F3B-8758-FFD97687303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849539" y="4949117"/>
            <a:ext cx="1699275" cy="325282"/>
          </a:xfrm>
        </p:spPr>
        <p:txBody>
          <a:bodyPr wrap="square">
            <a:spAutoFit/>
          </a:bodyPr>
          <a:lstStyle>
            <a:lvl1pPr marL="0" indent="0" algn="l">
              <a:buNone/>
              <a:defRPr sz="1000">
                <a:latin typeface="+mn-lt"/>
              </a:defRPr>
            </a:lvl1pPr>
          </a:lstStyle>
          <a:p>
            <a:pPr lvl="0"/>
            <a:r>
              <a:rPr lang="en-CA" dirty="0"/>
              <a:t>Describe your role on the engagement (if needed)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367CB39-B094-4D0A-8B6F-2D16DC50596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42950" y="4044671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First Name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06BF3A72-2A18-4300-BAFB-0266164C96B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485723" y="4044671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First Name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C5FBA023-8858-4CD3-B7FF-AF9A85D14F1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328496" y="4044671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First Name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ABE49258-BE8C-4766-85DC-39D4E73F892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71269" y="4044671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First Name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7A2521E9-EAE4-4FA9-8ACB-EE4DF2E74EA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4042" y="4044671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First Name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A334955-3750-4F23-BDE5-13A902C60E2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56814" y="4044671"/>
            <a:ext cx="1692000" cy="202812"/>
          </a:xfrm>
        </p:spPr>
        <p:txBody>
          <a:bodyPr wrap="square">
            <a:spAutoFit/>
          </a:bodyPr>
          <a:lstStyle>
            <a:lvl1pPr marL="0" indent="0" algn="l">
              <a:buNone/>
              <a:defRPr sz="1300">
                <a:solidFill>
                  <a:schemeClr val="accent5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en-CA" dirty="0"/>
              <a:t>First Name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0C63B5-1E05-49D9-BE64-9C5CF810E682}"/>
              </a:ext>
            </a:extLst>
          </p:cNvPr>
          <p:cNvCxnSpPr>
            <a:cxnSpLocks/>
          </p:cNvCxnSpPr>
          <p:nvPr userDrawn="1"/>
        </p:nvCxnSpPr>
        <p:spPr>
          <a:xfrm>
            <a:off x="659640" y="1289885"/>
            <a:ext cx="786206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4CC01BB8-45D1-46AB-B4DF-50786AAD271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2952" y="1583601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99AF2E2E-D73E-4B06-9732-FDE7B732BC98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2478947" y="1583601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0420B40F-1AE2-48EC-95F9-7E5053B36343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4325952" y="1583601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A2C71531-1CF2-426E-B54F-90B19F858BB4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168146" y="1583601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0D15FEA6-0A6E-4534-AAF1-87C82946B66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007263" y="1583601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1C5840AB-E139-49C0-95FF-0A166908F2F1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9856814" y="1583601"/>
            <a:ext cx="1705549" cy="226393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CA" dirty="0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75113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1BF0D6-8048-47A6-843D-5EB24B9C4E92}"/>
              </a:ext>
            </a:extLst>
          </p:cNvPr>
          <p:cNvSpPr/>
          <p:nvPr/>
        </p:nvSpPr>
        <p:spPr>
          <a:xfrm>
            <a:off x="1" y="0"/>
            <a:ext cx="5243512" cy="6681019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90000"/>
                  <a:lumOff val="10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CA" sz="5800" b="1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F4481E2F-044B-412D-BAE4-CA4997520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1582003"/>
            <a:ext cx="3683001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B596C-9488-431D-A761-15C87CC05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3" y="636588"/>
            <a:ext cx="5534025" cy="56007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CBEC33-FA1F-4036-8AF3-E82D3ABD02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B10588-7D28-4C98-B18C-DA43F23AF00B}"/>
              </a:ext>
            </a:extLst>
          </p:cNvPr>
          <p:cNvCxnSpPr>
            <a:cxnSpLocks/>
          </p:cNvCxnSpPr>
          <p:nvPr userDrawn="1"/>
        </p:nvCxnSpPr>
        <p:spPr>
          <a:xfrm>
            <a:off x="659640" y="3369571"/>
            <a:ext cx="75006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5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BB9E24-7D34-4F2B-818E-854F6F9B43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85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1BF0D6-8048-47A6-843D-5EB24B9C4E92}"/>
              </a:ext>
            </a:extLst>
          </p:cNvPr>
          <p:cNvSpPr/>
          <p:nvPr/>
        </p:nvSpPr>
        <p:spPr>
          <a:xfrm>
            <a:off x="1" y="0"/>
            <a:ext cx="5243512" cy="66770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CA" sz="5800" b="1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B596C-9488-431D-A761-15C87CC05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24563" y="636588"/>
            <a:ext cx="5534025" cy="56007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B21B3CC-1491-4F59-B841-6EE70D38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1582003"/>
            <a:ext cx="3683001" cy="1661993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D8A7A3-660C-47BA-B6BC-E60838332D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79C634-B71C-47ED-AF12-C061E47936AE}"/>
              </a:ext>
            </a:extLst>
          </p:cNvPr>
          <p:cNvCxnSpPr>
            <a:cxnSpLocks/>
          </p:cNvCxnSpPr>
          <p:nvPr userDrawn="1"/>
        </p:nvCxnSpPr>
        <p:spPr>
          <a:xfrm>
            <a:off x="659640" y="3369571"/>
            <a:ext cx="750060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6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3149600" y="5573234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/>
          </p:nvPr>
        </p:nvSpPr>
        <p:spPr>
          <a:xfrm>
            <a:off x="3149600" y="6085368"/>
            <a:ext cx="8355581" cy="428627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pic>
        <p:nvPicPr>
          <p:cNvPr id="15" name="Picture 14" descr="OJP000003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000" y="3962401"/>
            <a:ext cx="2136925" cy="1203683"/>
          </a:xfrm>
          <a:prstGeom prst="rect">
            <a:avLst/>
          </a:prstGeom>
        </p:spPr>
      </p:pic>
      <p:pic>
        <p:nvPicPr>
          <p:cNvPr id="16" name="Picture 15" descr="two guys shaking hands_sm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08000" y="1600200"/>
            <a:ext cx="2136925" cy="2244436"/>
          </a:xfrm>
          <a:prstGeom prst="rect">
            <a:avLst/>
          </a:prstGeom>
        </p:spPr>
      </p:pic>
      <p:pic>
        <p:nvPicPr>
          <p:cNvPr id="17" name="Picture 16" descr="c1227-04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08000" y="152400"/>
            <a:ext cx="2133600" cy="1333500"/>
          </a:xfrm>
          <a:prstGeom prst="rect">
            <a:avLst/>
          </a:prstGeom>
        </p:spPr>
      </p:pic>
      <p:sp>
        <p:nvSpPr>
          <p:cNvPr id="18" name="Text Placeholder 22"/>
          <p:cNvSpPr>
            <a:spLocks noGrp="1"/>
          </p:cNvSpPr>
          <p:nvPr>
            <p:ph type="body" sz="quarter" idx="17"/>
          </p:nvPr>
        </p:nvSpPr>
        <p:spPr>
          <a:xfrm>
            <a:off x="3251200" y="990600"/>
            <a:ext cx="8209568" cy="6858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32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3251200" y="1752600"/>
            <a:ext cx="8209568" cy="381000"/>
          </a:xfrm>
          <a:prstGeom prst="rect">
            <a:avLst/>
          </a:prstGeom>
        </p:spPr>
        <p:txBody>
          <a:bodyPr anchor="t"/>
          <a:lstStyle>
            <a:lvl1pPr algn="r">
              <a:buNone/>
              <a:defRPr sz="2000">
                <a:solidFill>
                  <a:schemeClr val="bg1"/>
                </a:solidFill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17638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737600" cy="7318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1022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737600" cy="7318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5558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737600" cy="7318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598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Grey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0558B-FE2F-4443-88B7-521D06F35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35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6665D0-3EED-477A-839C-93130870DB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t>‹#›</a:t>
            </a:fld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3E4463-B86C-421A-BED9-4E4A4788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48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, Title - Gray B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9FF3637-28E5-4909-8584-9C06C001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51" y="644272"/>
            <a:ext cx="1091305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F793EA-9F0A-40C8-B399-DA1710FC34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959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, Title,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F1B393F-D93D-44CA-A329-6B1FFD97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951" y="1241000"/>
            <a:ext cx="10915637" cy="43678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800" b="0">
                <a:solidFill>
                  <a:schemeClr val="accent5"/>
                </a:solidFill>
                <a:latin typeface="+mj-lt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8CFF6A-22B4-4E80-969D-CF8FE8009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5ADE59-26ED-4975-9304-FC7888304B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1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2AB0C2-50DA-4F7A-AC15-549C95CB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F676A2-AB15-4CF2-BA71-92DEA7D3C1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938" y="1585913"/>
            <a:ext cx="10915650" cy="4651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7824A0-63EF-4FE4-83D4-D0A7678033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744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94335-1D41-4AC9-8B94-3C4F77CA8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783172-43BF-40D2-B108-455E06A72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951" y="1241000"/>
            <a:ext cx="10915637" cy="43678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None/>
              <a:defRPr sz="2800" b="0">
                <a:solidFill>
                  <a:schemeClr val="accent5"/>
                </a:solidFill>
                <a:latin typeface="+mj-lt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E14472-7504-41FC-BA3C-9B7ED335E05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6588" y="2063931"/>
            <a:ext cx="10922000" cy="41733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0D004-6310-4EE8-BD27-77B3BA54C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49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8B7F-77DC-4A22-8511-8DF0064F7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937F23-90EC-450C-AADD-4A3C1B1AE0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2938" y="1585913"/>
            <a:ext cx="5381625" cy="4651375"/>
          </a:xfrm>
          <a:noFill/>
        </p:spPr>
        <p:txBody>
          <a:bodyPr r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8AE8711-CB48-451A-9A68-937C2C2DF5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2675" y="1585913"/>
            <a:ext cx="5395913" cy="4651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315589-11A8-4BED-8532-1C4C4FE8C6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83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51" y="644272"/>
            <a:ext cx="1091305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51" y="1594458"/>
            <a:ext cx="10913050" cy="464282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1922DC7-1DAD-4605-9CB2-3E73A79A6BCF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8510" y="311814"/>
            <a:ext cx="1039565" cy="3324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F2631-E561-4F69-A0BA-C8FC2A97A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6001" y="6237287"/>
            <a:ext cx="499143" cy="24972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24D1A82-BAD5-4898-8C77-C821410AB1E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4B507C-5344-4C3E-BD3D-C78D8960ED78}"/>
              </a:ext>
            </a:extLst>
          </p:cNvPr>
          <p:cNvSpPr/>
          <p:nvPr userDrawn="1"/>
        </p:nvSpPr>
        <p:spPr>
          <a:xfrm>
            <a:off x="0" y="6677238"/>
            <a:ext cx="12192000" cy="18000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CA" sz="5800" b="1" dirty="0">
              <a:solidFill>
                <a:schemeClr val="bg1"/>
              </a:solidFill>
              <a:latin typeface="Corbel" charset="0"/>
              <a:ea typeface="Corbel" charset="0"/>
              <a:cs typeface="Corbe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3D5B8F-A531-F947-845F-143B4BC78210}"/>
              </a:ext>
            </a:extLst>
          </p:cNvPr>
          <p:cNvGrpSpPr/>
          <p:nvPr userDrawn="1"/>
        </p:nvGrpSpPr>
        <p:grpSpPr>
          <a:xfrm>
            <a:off x="8769447" y="6242035"/>
            <a:ext cx="2786554" cy="244971"/>
            <a:chOff x="8769447" y="6242035"/>
            <a:chExt cx="2786554" cy="244971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0B4E3B14-9154-4F8E-91D8-E24B196C7C0B}"/>
                </a:ext>
              </a:extLst>
            </p:cNvPr>
            <p:cNvSpPr/>
            <p:nvPr userDrawn="1"/>
          </p:nvSpPr>
          <p:spPr>
            <a:xfrm>
              <a:off x="10932833" y="6242035"/>
              <a:ext cx="623168" cy="244971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A" sz="58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392FE92-0BA2-49EC-A581-5AA28D9FBF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29701" y="6242035"/>
              <a:ext cx="26263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BE97B6-8C6A-43AE-8090-FE8BC285F770}"/>
                </a:ext>
              </a:extLst>
            </p:cNvPr>
            <p:cNvSpPr txBox="1"/>
            <p:nvPr userDrawn="1"/>
          </p:nvSpPr>
          <p:spPr>
            <a:xfrm>
              <a:off x="8769447" y="6253932"/>
              <a:ext cx="1879778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CA" sz="800" b="1" dirty="0">
                  <a:solidFill>
                    <a:schemeClr val="tx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Licensed Insolvency Trustees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BB946CBC-1472-424D-97C6-1F6A15D3B080}"/>
                </a:ext>
              </a:extLst>
            </p:cNvPr>
            <p:cNvSpPr/>
            <p:nvPr userDrawn="1"/>
          </p:nvSpPr>
          <p:spPr>
            <a:xfrm>
              <a:off x="10776708" y="6242035"/>
              <a:ext cx="623168" cy="244971"/>
            </a:xfrm>
            <a:prstGeom prst="parallelogram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CA" sz="5800" b="1" dirty="0">
                <a:solidFill>
                  <a:schemeClr val="bg1"/>
                </a:solidFill>
                <a:latin typeface="Corbel" charset="0"/>
                <a:ea typeface="Corbel" charset="0"/>
                <a:cs typeface="Corbel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3A11B59-FE37-40A9-BC44-F54307F08957}"/>
                </a:ext>
              </a:extLst>
            </p:cNvPr>
            <p:cNvSpPr txBox="1"/>
            <p:nvPr userDrawn="1"/>
          </p:nvSpPr>
          <p:spPr>
            <a:xfrm>
              <a:off x="10822247" y="6253932"/>
              <a:ext cx="623168" cy="21544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CA" sz="800" b="1" dirty="0" err="1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MNPdebt.ca</a:t>
              </a:r>
              <a:endParaRPr lang="en-CA" sz="8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06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5" r:id="rId21"/>
    <p:sldLayoutId id="2147483806" r:id="rId22"/>
    <p:sldLayoutId id="2147483807" r:id="rId23"/>
    <p:sldLayoutId id="2147483808" r:id="rId24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2"/>
          </a:solidFill>
          <a:latin typeface="+mj-lt"/>
          <a:ea typeface="Segoe UI Semibold" panose="020B0702040204020203" pitchFamily="34" charset="0"/>
          <a:cs typeface="Segoe UI Semibold" panose="020B0702040204020203" pitchFamily="34" charset="0"/>
        </a:defRPr>
      </a:lvl1pPr>
    </p:titleStyle>
    <p:bodyStyle>
      <a:lvl1pPr marL="277200" indent="-277200" algn="l" defTabSz="457200" rtl="0" eaLnBrk="1" latinLnBrk="0" hangingPunct="1">
        <a:lnSpc>
          <a:spcPct val="110000"/>
        </a:lnSpc>
        <a:spcBef>
          <a:spcPts val="900"/>
        </a:spcBef>
        <a:buClrTx/>
        <a:buSzPct val="100000"/>
        <a:buFont typeface="Arial" panose="020B0604020202020204" pitchFamily="34" charset="0"/>
        <a:buChar char="•"/>
        <a:defRPr lang="en-CA" sz="2600" b="0" kern="1200" dirty="0">
          <a:solidFill>
            <a:schemeClr val="tx1"/>
          </a:solidFill>
          <a:latin typeface="+mn-lt"/>
          <a:ea typeface="Segoe UI Light" panose="020B0502040204020203" pitchFamily="34" charset="0"/>
          <a:cs typeface="Segoe UI Light" panose="020B0502040204020203" pitchFamily="34" charset="0"/>
          <a:sym typeface="MarkPro-Medium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600"/>
        </a:spcBef>
        <a:buClrTx/>
        <a:buSzPct val="9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600"/>
        </a:spcBef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6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600"/>
        </a:spcBef>
        <a:buClrTx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3" pos="7281" userDrawn="1">
          <p15:clr>
            <a:srgbClr val="F26B43"/>
          </p15:clr>
        </p15:guide>
        <p15:guide id="74" pos="401" userDrawn="1">
          <p15:clr>
            <a:srgbClr val="F26B43"/>
          </p15:clr>
        </p15:guide>
        <p15:guide id="75" pos="897" userDrawn="1">
          <p15:clr>
            <a:srgbClr val="5ACBF0"/>
          </p15:clr>
        </p15:guide>
        <p15:guide id="76" pos="983" userDrawn="1">
          <p15:clr>
            <a:srgbClr val="5ACBF0"/>
          </p15:clr>
        </p15:guide>
        <p15:guide id="77" pos="1480" userDrawn="1">
          <p15:clr>
            <a:srgbClr val="5ACBF0"/>
          </p15:clr>
        </p15:guide>
        <p15:guide id="78" pos="1561" userDrawn="1">
          <p15:clr>
            <a:srgbClr val="5ACBF0"/>
          </p15:clr>
        </p15:guide>
        <p15:guide id="79" pos="2058" userDrawn="1">
          <p15:clr>
            <a:srgbClr val="5ACBF0"/>
          </p15:clr>
        </p15:guide>
        <p15:guide id="80" pos="2143" userDrawn="1">
          <p15:clr>
            <a:srgbClr val="5ACBF0"/>
          </p15:clr>
        </p15:guide>
        <p15:guide id="81" pos="2640" userDrawn="1">
          <p15:clr>
            <a:srgbClr val="5ACBF0"/>
          </p15:clr>
        </p15:guide>
        <p15:guide id="82" pos="2722" userDrawn="1">
          <p15:clr>
            <a:srgbClr val="5ACBF0"/>
          </p15:clr>
        </p15:guide>
        <p15:guide id="83" pos="3219" userDrawn="1">
          <p15:clr>
            <a:srgbClr val="5ACBF0"/>
          </p15:clr>
        </p15:guide>
        <p15:guide id="84" pos="3303" userDrawn="1">
          <p15:clr>
            <a:srgbClr val="5ACBF0"/>
          </p15:clr>
        </p15:guide>
        <p15:guide id="85" pos="3795" userDrawn="1">
          <p15:clr>
            <a:srgbClr val="5ACBF0"/>
          </p15:clr>
        </p15:guide>
        <p15:guide id="86" pos="6781" userDrawn="1">
          <p15:clr>
            <a:srgbClr val="5ACBF0"/>
          </p15:clr>
        </p15:guide>
        <p15:guide id="87" pos="6699" userDrawn="1">
          <p15:clr>
            <a:srgbClr val="5ACBF0"/>
          </p15:clr>
        </p15:guide>
        <p15:guide id="88" pos="6202" userDrawn="1">
          <p15:clr>
            <a:srgbClr val="5ACBF0"/>
          </p15:clr>
        </p15:guide>
        <p15:guide id="89" pos="6120" userDrawn="1">
          <p15:clr>
            <a:srgbClr val="5ACBF0"/>
          </p15:clr>
        </p15:guide>
        <p15:guide id="90" pos="5624" userDrawn="1">
          <p15:clr>
            <a:srgbClr val="5ACBF0"/>
          </p15:clr>
        </p15:guide>
        <p15:guide id="91" pos="5539" userDrawn="1">
          <p15:clr>
            <a:srgbClr val="5ACBF0"/>
          </p15:clr>
        </p15:guide>
        <p15:guide id="92" pos="5042" userDrawn="1">
          <p15:clr>
            <a:srgbClr val="5ACBF0"/>
          </p15:clr>
        </p15:guide>
        <p15:guide id="93" pos="4960" userDrawn="1">
          <p15:clr>
            <a:srgbClr val="5ACBF0"/>
          </p15:clr>
        </p15:guide>
        <p15:guide id="94" pos="4463" userDrawn="1">
          <p15:clr>
            <a:srgbClr val="5ACBF0"/>
          </p15:clr>
        </p15:guide>
        <p15:guide id="95" pos="4376" userDrawn="1">
          <p15:clr>
            <a:srgbClr val="5ACBF0"/>
          </p15:clr>
        </p15:guide>
        <p15:guide id="96" pos="3882" userDrawn="1">
          <p15:clr>
            <a:srgbClr val="5ACBF0"/>
          </p15:clr>
        </p15:guide>
        <p15:guide id="97" orient="horz" pos="401" userDrawn="1">
          <p15:clr>
            <a:srgbClr val="F26B43"/>
          </p15:clr>
        </p15:guide>
        <p15:guide id="98" orient="horz" pos="919" userDrawn="1">
          <p15:clr>
            <a:srgbClr val="5ACBF0"/>
          </p15:clr>
        </p15:guide>
        <p15:guide id="99" orient="horz" pos="999" userDrawn="1">
          <p15:clr>
            <a:srgbClr val="5ACBF0"/>
          </p15:clr>
        </p15:guide>
        <p15:guide id="100" orient="horz" pos="1520" userDrawn="1">
          <p15:clr>
            <a:srgbClr val="5ACBF0"/>
          </p15:clr>
        </p15:guide>
        <p15:guide id="101" orient="horz" pos="1599" userDrawn="1">
          <p15:clr>
            <a:srgbClr val="5ACBF0"/>
          </p15:clr>
        </p15:guide>
        <p15:guide id="102" orient="horz" pos="2118" userDrawn="1">
          <p15:clr>
            <a:srgbClr val="5ACBF0"/>
          </p15:clr>
        </p15:guide>
        <p15:guide id="103" orient="horz" pos="2720" userDrawn="1">
          <p15:clr>
            <a:srgbClr val="5ACBF0"/>
          </p15:clr>
        </p15:guide>
        <p15:guide id="104" orient="horz" pos="2198" userDrawn="1">
          <p15:clr>
            <a:srgbClr val="5ACBF0"/>
          </p15:clr>
        </p15:guide>
        <p15:guide id="105" orient="horz" pos="2797" userDrawn="1">
          <p15:clr>
            <a:srgbClr val="5ACBF0"/>
          </p15:clr>
        </p15:guide>
        <p15:guide id="106" orient="horz" pos="3318" userDrawn="1">
          <p15:clr>
            <a:srgbClr val="5ACBF0"/>
          </p15:clr>
        </p15:guide>
        <p15:guide id="107" orient="horz" pos="3396" userDrawn="1">
          <p15:clr>
            <a:srgbClr val="5ACBF0"/>
          </p15:clr>
        </p15:guide>
        <p15:guide id="108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kroeger@mnp.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 dirty="0"/>
              <a:t>Presented by: John Loeppky </a:t>
            </a:r>
            <a:r>
              <a:rPr lang="en-CA" dirty="0" err="1"/>
              <a:t>P.Ag</a:t>
            </a:r>
            <a:endParaRPr lang="en-C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Date: November 2021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200400" y="1219200"/>
            <a:ext cx="7147776" cy="685800"/>
          </a:xfrm>
        </p:spPr>
        <p:txBody>
          <a:bodyPr>
            <a:normAutofit fontScale="62500" lnSpcReduction="20000"/>
          </a:bodyPr>
          <a:lstStyle/>
          <a:p>
            <a:endParaRPr lang="en-CA" dirty="0"/>
          </a:p>
          <a:p>
            <a:r>
              <a:rPr lang="en-CA" dirty="0"/>
              <a:t>Farm Management Consulting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33800" y="3886201"/>
            <a:ext cx="661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accent3"/>
                </a:solidFill>
              </a:rPr>
              <a:t>MNP Canadian Agriculture Industry Outlook Fall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05B3D-7868-469D-A0D1-7BE44E017A86}"/>
              </a:ext>
            </a:extLst>
          </p:cNvPr>
          <p:cNvSpPr txBox="1"/>
          <p:nvPr/>
        </p:nvSpPr>
        <p:spPr>
          <a:xfrm>
            <a:off x="3733800" y="200957"/>
            <a:ext cx="714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Farm Management Consulting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B5A87-64AC-4FBE-B9E4-87AF6529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C72DF-2C12-43C9-81AF-7E6AE8C31C45}"/>
              </a:ext>
            </a:extLst>
          </p:cNvPr>
          <p:cNvSpPr txBox="1"/>
          <p:nvPr/>
        </p:nvSpPr>
        <p:spPr>
          <a:xfrm>
            <a:off x="609600" y="1524000"/>
            <a:ext cx="11201400" cy="4711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CA" sz="2600" dirty="0">
                <a:solidFill>
                  <a:srgbClr val="0F1313"/>
                </a:solidFill>
                <a:latin typeface="Segoe UI Semilight"/>
                <a:cs typeface="Segoe UI Light" panose="020B0502040204020203" pitchFamily="34" charset="0"/>
                <a:sym typeface="MarkPro-Medium"/>
              </a:rPr>
              <a:t>Poultry and Egg On-Farm Investment Program</a:t>
            </a:r>
          </a:p>
          <a:p>
            <a:pPr marL="734400" lvl="1" indent="-277200" defTabSz="457200">
              <a:lnSpc>
                <a:spcPct val="11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Intent is to compensate farmers for market share given up during CPTPP trade deal and boost competitiveness</a:t>
            </a:r>
          </a:p>
          <a:p>
            <a:pPr marL="734400" lvl="1" indent="-277200" defTabSz="457200">
              <a:lnSpc>
                <a:spcPct val="11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CA" sz="2600" dirty="0">
                <a:solidFill>
                  <a:srgbClr val="0F1313"/>
                </a:solidFill>
                <a:latin typeface="Segoe UI Semilight"/>
                <a:cs typeface="Segoe UI Light" panose="020B0502040204020203" pitchFamily="34" charset="0"/>
                <a:sym typeface="MarkPro-Medium"/>
              </a:rPr>
              <a:t>$647 million over ten years for chicken, turkey, egg and broiler hatching egg</a:t>
            </a:r>
          </a:p>
          <a:p>
            <a:pPr marL="734400" lvl="1" indent="-277200" defTabSz="457200">
              <a:lnSpc>
                <a:spcPct val="11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Eligible projects include:</a:t>
            </a:r>
          </a:p>
          <a:p>
            <a:pPr marL="1191600" lvl="2" indent="-277200" defTabSz="457200">
              <a:lnSpc>
                <a:spcPct val="11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 increasing efficiency/productivity</a:t>
            </a:r>
          </a:p>
          <a:p>
            <a:pPr marL="1191600" lvl="2" indent="-277200" defTabSz="457200">
              <a:lnSpc>
                <a:spcPct val="11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responding to consumer preferences </a:t>
            </a:r>
          </a:p>
          <a:p>
            <a:pPr marL="1191600" lvl="2" indent="-277200" defTabSz="457200">
              <a:lnSpc>
                <a:spcPct val="110000"/>
              </a:lnSpc>
              <a:spcBef>
                <a:spcPts val="9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improving on farm safety, biosecurity or environmental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782510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  <a:br>
              <a:rPr lang="en-CA" dirty="0"/>
            </a:b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54600" y="1417638"/>
            <a:ext cx="5486400" cy="3901281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Dairy</a:t>
            </a:r>
          </a:p>
          <a:p>
            <a:r>
              <a:rPr lang="en-CA" sz="2000" dirty="0"/>
              <a:t>Consumer demand shifting</a:t>
            </a:r>
          </a:p>
          <a:p>
            <a:r>
              <a:rPr lang="en-CA" sz="2000" dirty="0"/>
              <a:t>Rising feed costs</a:t>
            </a:r>
          </a:p>
          <a:p>
            <a:r>
              <a:rPr lang="en-CA" sz="2000" dirty="0"/>
              <a:t>Support price increasing</a:t>
            </a:r>
            <a:endParaRPr lang="en-CA" sz="1600" dirty="0"/>
          </a:p>
          <a:p>
            <a:pPr marL="0" indent="0">
              <a:buNone/>
            </a:pPr>
            <a:endParaRPr lang="en-CA" sz="2000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pPr>
              <a:buNone/>
            </a:pPr>
            <a:endParaRPr lang="en-CA" sz="2000" dirty="0"/>
          </a:p>
        </p:txBody>
      </p:sp>
      <p:sp>
        <p:nvSpPr>
          <p:cNvPr id="2" name="Rectangle 1"/>
          <p:cNvSpPr/>
          <p:nvPr/>
        </p:nvSpPr>
        <p:spPr>
          <a:xfrm>
            <a:off x="1588018" y="4495801"/>
            <a:ext cx="9220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Understand the quota: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Provincial legislation re: transferability.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Debtor’s utilization and options to lease out quota.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Understanding compensation rules will have bearing on security.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High land values may support security position</a:t>
            </a:r>
          </a:p>
        </p:txBody>
      </p:sp>
      <p:pic>
        <p:nvPicPr>
          <p:cNvPr id="1026" name="Picture 2" descr="Image result for dairy 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182" y="1417638"/>
            <a:ext cx="3252236" cy="216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81200" y="44958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88E5-0925-409D-A003-C903E4459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80EAB-01F9-4AC7-8D0E-DCF928DEE93B}"/>
              </a:ext>
            </a:extLst>
          </p:cNvPr>
          <p:cNvSpPr txBox="1"/>
          <p:nvPr/>
        </p:nvSpPr>
        <p:spPr>
          <a:xfrm>
            <a:off x="1524000" y="5691981"/>
            <a:ext cx="388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/>
              <a:t>Source: Dairy Farmers of Manitoba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8DAC6A-0947-4788-95FF-589ECF123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270" y="1166018"/>
            <a:ext cx="7655930" cy="4525963"/>
          </a:xfrm>
        </p:spPr>
      </p:pic>
    </p:spTree>
    <p:extLst>
      <p:ext uri="{BB962C8B-B14F-4D97-AF65-F5344CB8AC3E}">
        <p14:creationId xmlns:p14="http://schemas.microsoft.com/office/powerpoint/2010/main" val="1201619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ECBF-F558-4BCA-BBD8-65D2CA0B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49F287-F11D-4DDF-8AFC-37F8B2B2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07636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</a:pPr>
            <a:r>
              <a:rPr lang="en-US" sz="2400" dirty="0">
                <a:cs typeface="Arial" pitchFamily="34" charset="0"/>
              </a:rPr>
              <a:t>Feed costs continuing to rise.  </a:t>
            </a:r>
          </a:p>
          <a:p>
            <a:pPr marL="865800" lvl="1" indent="-457200">
              <a:lnSpc>
                <a:spcPct val="150000"/>
              </a:lnSpc>
            </a:pPr>
            <a:r>
              <a:rPr lang="en-US" sz="2000" dirty="0">
                <a:cs typeface="Arial" pitchFamily="34" charset="0"/>
              </a:rPr>
              <a:t>Purchased feed cost driven by high commodity prices</a:t>
            </a:r>
          </a:p>
          <a:p>
            <a:pPr marL="865800" lvl="1" indent="-457200">
              <a:lnSpc>
                <a:spcPct val="150000"/>
              </a:lnSpc>
            </a:pPr>
            <a:r>
              <a:rPr lang="en-US" sz="2000" dirty="0">
                <a:cs typeface="Arial" pitchFamily="34" charset="0"/>
              </a:rPr>
              <a:t>Homegrown feed cost driven by high fertilizer, fuel, </a:t>
            </a:r>
            <a:r>
              <a:rPr lang="en-US" sz="2000" dirty="0" err="1">
                <a:cs typeface="Arial" pitchFamily="34" charset="0"/>
              </a:rPr>
              <a:t>labour</a:t>
            </a:r>
            <a:r>
              <a:rPr lang="en-US" sz="2000" dirty="0">
                <a:cs typeface="Arial" pitchFamily="34" charset="0"/>
              </a:rPr>
              <a:t> costs</a:t>
            </a:r>
          </a:p>
          <a:p>
            <a:pPr marL="457200" indent="-457200">
              <a:lnSpc>
                <a:spcPct val="150000"/>
              </a:lnSpc>
            </a:pPr>
            <a:r>
              <a:rPr lang="en-US" sz="2400" dirty="0">
                <a:cs typeface="Arial" pitchFamily="34" charset="0"/>
              </a:rPr>
              <a:t>Currently the price increases are not keeping up with cost increases, so margins are being compressed.</a:t>
            </a:r>
          </a:p>
          <a:p>
            <a:pPr marL="457200" indent="-457200">
              <a:lnSpc>
                <a:spcPct val="150000"/>
              </a:lnSpc>
            </a:pPr>
            <a:r>
              <a:rPr lang="en-US" sz="2400" dirty="0">
                <a:cs typeface="Arial" pitchFamily="34" charset="0"/>
              </a:rPr>
              <a:t>Milk price increases are based on the following:</a:t>
            </a:r>
          </a:p>
          <a:p>
            <a:pPr marL="865800" lvl="1" indent="-457200">
              <a:lnSpc>
                <a:spcPct val="150000"/>
              </a:lnSpc>
            </a:pPr>
            <a:r>
              <a:rPr lang="en-CA" sz="2000" dirty="0"/>
              <a:t>50% annual cost of production study</a:t>
            </a:r>
          </a:p>
          <a:p>
            <a:pPr marL="865800" lvl="1" indent="-457200">
              <a:lnSpc>
                <a:spcPct val="150000"/>
              </a:lnSpc>
            </a:pPr>
            <a:r>
              <a:rPr lang="en-CA" sz="2000" dirty="0"/>
              <a:t>50% consumer pricing index (from Statistics Canada)</a:t>
            </a:r>
            <a:endParaRPr lang="en-US" sz="2000" dirty="0">
              <a:cs typeface="Arial" pitchFamily="34" charset="0"/>
            </a:endParaRPr>
          </a:p>
          <a:p>
            <a:pPr marL="865800" lvl="1" indent="-457200">
              <a:lnSpc>
                <a:spcPct val="150000"/>
              </a:lnSpc>
            </a:pPr>
            <a:endParaRPr lang="en-US" sz="2000" dirty="0">
              <a:cs typeface="Arial" pitchFamily="34" charset="0"/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9486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ECBF-F558-4BCA-BBD8-65D2CA0B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49F287-F11D-4DDF-8AFC-37F8B2B23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0763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sz="2400" dirty="0">
                <a:cs typeface="Arial" pitchFamily="34" charset="0"/>
              </a:rPr>
              <a:t>2019</a:t>
            </a:r>
          </a:p>
          <a:p>
            <a:pPr marL="865800" lvl="1" indent="-457200">
              <a:lnSpc>
                <a:spcPct val="150000"/>
              </a:lnSpc>
            </a:pPr>
            <a:r>
              <a:rPr lang="en-US" sz="2000" dirty="0">
                <a:cs typeface="Arial" pitchFamily="34" charset="0"/>
              </a:rPr>
              <a:t>COP was $83.13/</a:t>
            </a:r>
            <a:r>
              <a:rPr lang="en-US" sz="2000" dirty="0" err="1">
                <a:cs typeface="Arial" pitchFamily="34" charset="0"/>
              </a:rPr>
              <a:t>hL</a:t>
            </a:r>
            <a:endParaRPr lang="en-US" sz="2000" dirty="0">
              <a:cs typeface="Arial" pitchFamily="34" charset="0"/>
            </a:endParaRPr>
          </a:p>
          <a:p>
            <a:pPr marL="865800" lvl="1" indent="-457200">
              <a:lnSpc>
                <a:spcPct val="150000"/>
              </a:lnSpc>
            </a:pPr>
            <a:r>
              <a:rPr lang="en-US" sz="2000" dirty="0">
                <a:cs typeface="Arial" pitchFamily="34" charset="0"/>
              </a:rPr>
              <a:t>CPI was -$1.51/</a:t>
            </a:r>
            <a:r>
              <a:rPr lang="en-US" sz="2000" dirty="0" err="1">
                <a:cs typeface="Arial" pitchFamily="34" charset="0"/>
              </a:rPr>
              <a:t>hL</a:t>
            </a:r>
            <a:endParaRPr lang="en-US" sz="2000" dirty="0">
              <a:cs typeface="Arial" pitchFamily="34" charset="0"/>
            </a:endParaRPr>
          </a:p>
          <a:p>
            <a:pPr marL="865800" lvl="1" indent="-457200">
              <a:lnSpc>
                <a:spcPct val="150000"/>
              </a:lnSpc>
            </a:pPr>
            <a:r>
              <a:rPr lang="en-US" sz="2000" dirty="0">
                <a:cs typeface="Arial" pitchFamily="34" charset="0"/>
              </a:rPr>
              <a:t>Support price was $81.62/</a:t>
            </a:r>
            <a:r>
              <a:rPr lang="en-US" sz="2000" dirty="0" err="1">
                <a:cs typeface="Arial" pitchFamily="34" charset="0"/>
              </a:rPr>
              <a:t>hL</a:t>
            </a:r>
            <a:endParaRPr lang="en-US" sz="2000" dirty="0"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en-US" sz="2400" dirty="0">
                <a:cs typeface="Arial" pitchFamily="34" charset="0"/>
              </a:rPr>
              <a:t>2020 </a:t>
            </a:r>
          </a:p>
          <a:p>
            <a:pPr marL="865800" lvl="1" indent="-457200">
              <a:lnSpc>
                <a:spcPct val="150000"/>
              </a:lnSpc>
            </a:pPr>
            <a:r>
              <a:rPr lang="en-CA" sz="2000" dirty="0"/>
              <a:t>COP was $85.42/</a:t>
            </a:r>
            <a:r>
              <a:rPr lang="en-CA" sz="2000" dirty="0" err="1"/>
              <a:t>hL</a:t>
            </a:r>
            <a:endParaRPr lang="en-CA" sz="2000" dirty="0"/>
          </a:p>
          <a:p>
            <a:pPr marL="865800" lvl="1" indent="-457200">
              <a:lnSpc>
                <a:spcPct val="150000"/>
              </a:lnSpc>
            </a:pPr>
            <a:r>
              <a:rPr lang="en-CA" sz="2000" dirty="0"/>
              <a:t>CPI was $6.78/</a:t>
            </a:r>
            <a:r>
              <a:rPr lang="en-CA" sz="2000" dirty="0" err="1"/>
              <a:t>hL</a:t>
            </a:r>
            <a:endParaRPr lang="en-CA" sz="2000" dirty="0"/>
          </a:p>
          <a:p>
            <a:pPr marL="865800" lvl="1" indent="-457200">
              <a:lnSpc>
                <a:spcPct val="150000"/>
              </a:lnSpc>
            </a:pPr>
            <a:r>
              <a:rPr lang="en-CA" sz="2000" dirty="0"/>
              <a:t>Support price expected to be $92.20/</a:t>
            </a:r>
            <a:r>
              <a:rPr lang="en-CA" sz="2000" dirty="0" err="1"/>
              <a:t>hL</a:t>
            </a:r>
            <a:endParaRPr lang="en-CA" sz="1600" dirty="0"/>
          </a:p>
          <a:p>
            <a:pPr marL="865800" lvl="1" indent="-457200">
              <a:lnSpc>
                <a:spcPct val="150000"/>
              </a:lnSpc>
            </a:pPr>
            <a:endParaRPr lang="en-US" sz="2000" dirty="0">
              <a:cs typeface="Arial" pitchFamily="34" charset="0"/>
            </a:endParaRP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4785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D7A5C-E009-4929-A779-A2D2E2FF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Dairy Production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CCC53-3A4E-427F-B1DF-F4B8DDD72F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Quota Exchange Value - $/Kg purchased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3F40FD-752D-4660-AD58-3841BE0FEF34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37956"/>
            <a:ext cx="8113418" cy="33013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137127-062F-401E-A019-EFC6F192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15</a:t>
            </a:fld>
            <a:endParaRPr lang="en-CA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968A8F6-BD51-4332-8A57-716EE55F36B9}"/>
              </a:ext>
            </a:extLst>
          </p:cNvPr>
          <p:cNvSpPr txBox="1">
            <a:spLocks/>
          </p:cNvSpPr>
          <p:nvPr/>
        </p:nvSpPr>
        <p:spPr>
          <a:xfrm>
            <a:off x="8175604" y="2263443"/>
            <a:ext cx="3693842" cy="138527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77200" indent="-277200" algn="l" defTabSz="457200" rtl="0" eaLnBrk="1" latinLnBrk="0" hangingPunct="1">
              <a:lnSpc>
                <a:spcPct val="110000"/>
              </a:lnSpc>
              <a:spcBef>
                <a:spcPts val="900"/>
              </a:spcBef>
              <a:buClrTx/>
              <a:buSzPct val="100000"/>
              <a:buFont typeface="Arial" panose="020B0604020202020204" pitchFamily="34" charset="0"/>
              <a:buChar char="•"/>
              <a:defRPr lang="en-CA" sz="2600" b="0" kern="1200" dirty="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 Light" panose="020B0502040204020203" pitchFamily="34" charset="0"/>
                <a:sym typeface="MarkPro-Medium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Tx/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Sept. 2019 $28,000/kg</a:t>
            </a:r>
          </a:p>
          <a:p>
            <a:r>
              <a:rPr lang="en-CA" sz="2400" dirty="0"/>
              <a:t>Sept. 2020 $32,100/kg</a:t>
            </a:r>
          </a:p>
          <a:p>
            <a:r>
              <a:rPr lang="en-CA" sz="2400" dirty="0"/>
              <a:t>Sept. 2021 $37,250/kg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C0E377-6818-4045-A728-06BB81DE7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277" y="6005619"/>
            <a:ext cx="3298222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33400"/>
            <a:ext cx="6553200" cy="731838"/>
          </a:xfrm>
        </p:spPr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4724400"/>
            <a:ext cx="8153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Equipment ratio on grain farms </a:t>
            </a:r>
            <a:r>
              <a:rPr lang="en-CA" i="1" u="sng" dirty="0"/>
              <a:t>is</a:t>
            </a:r>
            <a:r>
              <a:rPr lang="en-CA" i="1" dirty="0"/>
              <a:t> important.   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Ensure all property of creditor included on debt security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Verify proper registration on land and related farm equipment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Verify crop insurance &amp; AgriStability status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066800"/>
            <a:ext cx="4724400" cy="31242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Crops</a:t>
            </a:r>
            <a:endParaRPr lang="en-CA" sz="2000" dirty="0"/>
          </a:p>
          <a:p>
            <a:r>
              <a:rPr lang="en-CA" sz="2000" dirty="0"/>
              <a:t>2021 Harvest</a:t>
            </a:r>
          </a:p>
          <a:p>
            <a:r>
              <a:rPr lang="en-CA" sz="2000" dirty="0"/>
              <a:t>Farm Equipment</a:t>
            </a:r>
          </a:p>
          <a:p>
            <a:endParaRPr lang="en-CA" sz="2000" dirty="0"/>
          </a:p>
          <a:p>
            <a:pPr marL="0" indent="0">
              <a:buNone/>
            </a:pPr>
            <a:endParaRPr lang="en-CA" sz="2000" dirty="0"/>
          </a:p>
        </p:txBody>
      </p:sp>
      <p:pic>
        <p:nvPicPr>
          <p:cNvPr id="1026" name="Picture 2" descr="S:\Creative Services\Resources\Photos\Stock Photography\~ Client Groups\Agriculture\Wheat and grains\189002 altered.tif"/>
          <p:cNvPicPr>
            <a:picLocks noChangeAspect="1" noChangeArrowheads="1"/>
          </p:cNvPicPr>
          <p:nvPr/>
        </p:nvPicPr>
        <p:blipFill>
          <a:blip r:embed="rId3" cstate="print"/>
          <a:srcRect r="36965"/>
          <a:stretch>
            <a:fillRect/>
          </a:stretch>
        </p:blipFill>
        <p:spPr bwMode="auto">
          <a:xfrm>
            <a:off x="2209800" y="1252538"/>
            <a:ext cx="2286000" cy="2209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2133600" y="4648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407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A407A1-696C-4FA9-B50C-0153FD1EC34E}"/>
              </a:ext>
            </a:extLst>
          </p:cNvPr>
          <p:cNvSpPr txBox="1"/>
          <p:nvPr/>
        </p:nvSpPr>
        <p:spPr>
          <a:xfrm>
            <a:off x="457200" y="1600201"/>
            <a:ext cx="65532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Grain Production – USA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Harvest ahead of 5-year avg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Back-to-back big crops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Corn:  14.2 billion bushels – 2020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Forecasted at 15.02 billion bushels -2021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Soybeans:  4.268 billion bushels – 2020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Forecasted 4.4 billion bushels - 2021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Record yield increase</a:t>
            </a:r>
          </a:p>
          <a:p>
            <a:pPr marL="196025" defTabSz="91440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077200" cy="7318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Industry Outlook 2021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BE97A-8915-4994-BF6D-611E7421A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747" y="1051719"/>
            <a:ext cx="3383573" cy="2255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0BCBE-BBC6-483A-ADAA-227AF0906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4267200"/>
            <a:ext cx="4084320" cy="185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30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8588-5F65-406D-B56D-82497348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91C46-5165-4A77-943D-38D26CAB8D1B}"/>
              </a:ext>
            </a:extLst>
          </p:cNvPr>
          <p:cNvSpPr txBox="1"/>
          <p:nvPr/>
        </p:nvSpPr>
        <p:spPr>
          <a:xfrm>
            <a:off x="371643" y="1417638"/>
            <a:ext cx="7934157" cy="5306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Grain Production - Canada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Majority of grain producing areas had good harvest weather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Harvest was mostly uneventful in Western Canada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Struggling in Ontario due to heavy rains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Grain movement has been good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Yields are down from Western drought conditions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Eastern corn and winter wheat are up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Western Canada harvest progress ahead of 5-yr avg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AB – 96% complete as of October 5th, 2021 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SK – 99% complete as of October 5th, 2021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MB – 95% complete as of October 5th, 2021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DD3E2-B101-45E4-8A2B-06C1FCE45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633" y="4038601"/>
            <a:ext cx="2615411" cy="1833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81251-B9BA-4F34-8542-E92E3316A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360" y="1676400"/>
            <a:ext cx="262150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8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8588-5F65-406D-B56D-824973481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91C46-5165-4A77-943D-38D26CAB8D1B}"/>
              </a:ext>
            </a:extLst>
          </p:cNvPr>
          <p:cNvSpPr txBox="1"/>
          <p:nvPr/>
        </p:nvSpPr>
        <p:spPr>
          <a:xfrm>
            <a:off x="371643" y="1417638"/>
            <a:ext cx="7934157" cy="526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Grain Production - Canada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Stat’s Can estimates (as of Sep 14</a:t>
            </a:r>
            <a:r>
              <a:rPr kumimoji="0" lang="en-CA" b="0" i="0" u="none" strike="noStrike" kern="1200" cap="none" spc="0" normalizeH="0" baseline="3000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th</a:t>
            </a: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, final report in Dec. 2021):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Smaller soybean production – 5.89 million tonnes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23.8% decrease from peak in 2017</a:t>
            </a:r>
          </a:p>
          <a:p>
            <a:pPr marL="1600200" marR="0" lvl="3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5% increase in seeded acres, but 12% decrease in yield vs 2020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Smallest canola production in 5 </a:t>
            </a:r>
            <a:r>
              <a:rPr kumimoji="0" lang="en-CA" b="0" i="0" u="none" strike="noStrike" kern="1200" cap="none" spc="0" normalizeH="0" baseline="0" noProof="0" dirty="0" err="1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yrs</a:t>
            </a: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 – 12.78 million tonnes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40.5% decrease from peak in 2017, 34.5% decrease from 2020</a:t>
            </a:r>
          </a:p>
          <a:p>
            <a:pPr marL="1600200" marR="0" lvl="3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39.5% decrease in yield, 8.1% increase of seeded acres vs 2020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Lowest wheat production in 5 </a:t>
            </a:r>
            <a:r>
              <a:rPr kumimoji="0" lang="en-CA" b="0" i="0" u="none" strike="noStrike" kern="1200" cap="none" spc="0" normalizeH="0" baseline="0" noProof="0" dirty="0" err="1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yrs</a:t>
            </a: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 – 21.71 million tonnes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29.3% decrease from 2020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Spring wheat production down 41% from 2020</a:t>
            </a:r>
          </a:p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srgbClr val="0F1313"/>
              </a:solidFill>
              <a:effectLst/>
              <a:uLnTx/>
              <a:uFillTx/>
              <a:latin typeface="Segoe UI Semilight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DD3E2-B101-45E4-8A2B-06C1FCE45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0633" y="4038601"/>
            <a:ext cx="2615411" cy="1833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81251-B9BA-4F34-8542-E92E3316A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360" y="1676400"/>
            <a:ext cx="262150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2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411162"/>
            <a:ext cx="7391400" cy="332399"/>
          </a:xfrm>
        </p:spPr>
        <p:txBody>
          <a:bodyPr/>
          <a:lstStyle/>
          <a:p>
            <a:r>
              <a:rPr lang="en-CA" sz="2400" dirty="0"/>
              <a:t>Ag Industry Outlook – Table of Contents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half" idx="4294967295"/>
          </p:nvPr>
        </p:nvSpPr>
        <p:spPr>
          <a:xfrm>
            <a:off x="1828800" y="914400"/>
            <a:ext cx="7772400" cy="483076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CA" sz="2400" dirty="0"/>
              <a:t>Canadian Agricultural Industry Outlook 2020</a:t>
            </a:r>
          </a:p>
          <a:p>
            <a:pPr lvl="1"/>
            <a:r>
              <a:rPr lang="en-CA" sz="1600" dirty="0"/>
              <a:t>Market Fundamentals</a:t>
            </a:r>
          </a:p>
          <a:p>
            <a:pPr lvl="1"/>
            <a:r>
              <a:rPr lang="en-CA" sz="1600" dirty="0"/>
              <a:t>US Dollar – US Trade</a:t>
            </a:r>
          </a:p>
          <a:p>
            <a:pPr lvl="1"/>
            <a:r>
              <a:rPr lang="en-CA" sz="1600" dirty="0"/>
              <a:t>Poultry</a:t>
            </a:r>
          </a:p>
          <a:p>
            <a:pPr lvl="1"/>
            <a:r>
              <a:rPr lang="en-CA" sz="1600" dirty="0"/>
              <a:t>Dairy</a:t>
            </a:r>
          </a:p>
          <a:p>
            <a:pPr lvl="1"/>
            <a:r>
              <a:rPr lang="en-CA" sz="1600" dirty="0"/>
              <a:t>Crops</a:t>
            </a:r>
          </a:p>
          <a:p>
            <a:pPr lvl="1"/>
            <a:r>
              <a:rPr lang="en-CA" sz="1600" dirty="0"/>
              <a:t>Hogs</a:t>
            </a:r>
          </a:p>
          <a:p>
            <a:pPr lvl="1"/>
            <a:r>
              <a:rPr lang="en-CA" sz="1600" dirty="0"/>
              <a:t>Beef</a:t>
            </a:r>
          </a:p>
          <a:p>
            <a:pPr lvl="1"/>
            <a:r>
              <a:rPr lang="en-CA" sz="1600" dirty="0"/>
              <a:t>Wineries</a:t>
            </a:r>
          </a:p>
          <a:p>
            <a:pPr lvl="1"/>
            <a:r>
              <a:rPr lang="en-CA" sz="1600" dirty="0"/>
              <a:t>Cannabis</a:t>
            </a:r>
          </a:p>
          <a:p>
            <a:pPr lvl="1"/>
            <a:r>
              <a:rPr lang="en-CA" sz="1600" dirty="0"/>
              <a:t>Food and Beverage</a:t>
            </a:r>
          </a:p>
          <a:p>
            <a:r>
              <a:rPr lang="en-CA" sz="2400" dirty="0"/>
              <a:t>Contacts</a:t>
            </a:r>
          </a:p>
          <a:p>
            <a:r>
              <a:rPr lang="en-CA" sz="2400" dirty="0"/>
              <a:t>Appendices </a:t>
            </a:r>
          </a:p>
          <a:p>
            <a:pPr lvl="1"/>
            <a:r>
              <a:rPr lang="en-CA" sz="2000" dirty="0"/>
              <a:t>Our People </a:t>
            </a:r>
          </a:p>
          <a:p>
            <a:pPr algn="ctr">
              <a:lnSpc>
                <a:spcPct val="150000"/>
              </a:lnSpc>
              <a:buNone/>
            </a:pPr>
            <a:endParaRPr lang="en-CA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2650" y="365126"/>
            <a:ext cx="38160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B62BA-D738-43E0-89DA-18FBAC36A8F3}"/>
              </a:ext>
            </a:extLst>
          </p:cNvPr>
          <p:cNvSpPr/>
          <p:nvPr/>
        </p:nvSpPr>
        <p:spPr>
          <a:xfrm>
            <a:off x="609600" y="1417639"/>
            <a:ext cx="6155704" cy="47593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r>
              <a:rPr lang="en-CA" sz="2000" dirty="0">
                <a:solidFill>
                  <a:srgbClr val="000000"/>
                </a:solidFill>
              </a:rPr>
              <a:t>Higher machinery purchases</a:t>
            </a:r>
          </a:p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endParaRPr lang="en-CA" sz="2000" dirty="0">
              <a:solidFill>
                <a:srgbClr val="000000"/>
              </a:solidFill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2WD farm tractors up 12% YTD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CA" sz="2600" b="0" i="0" u="none" strike="noStrike" kern="1200" cap="none" spc="0" normalizeH="0" baseline="0" noProof="0" dirty="0">
              <a:ln>
                <a:noFill/>
              </a:ln>
              <a:solidFill>
                <a:srgbClr val="0F1313"/>
              </a:solidFill>
              <a:effectLst/>
              <a:uLnTx/>
              <a:uFillTx/>
              <a:latin typeface="Segoe UI Semilight"/>
              <a:cs typeface="Segoe UI Light" panose="020B0502040204020203" pitchFamily="34" charset="0"/>
              <a:sym typeface="MarkPro-Medium"/>
            </a:endParaRP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CA" sz="2600" b="0" i="0" u="none" strike="noStrike" kern="1200" cap="none" spc="0" normalizeH="0" baseline="0" noProof="0" dirty="0">
              <a:ln>
                <a:noFill/>
              </a:ln>
              <a:solidFill>
                <a:srgbClr val="0F1313"/>
              </a:solidFill>
              <a:effectLst/>
              <a:uLnTx/>
              <a:uFillTx/>
              <a:latin typeface="Segoe UI Semilight"/>
              <a:cs typeface="Segoe UI Light" panose="020B0502040204020203" pitchFamily="34" charset="0"/>
              <a:sym typeface="MarkPro-Medium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4WD farm tractors up 30.3% YTD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CA" sz="2600" b="0" i="0" u="none" strike="noStrike" kern="1200" cap="none" spc="0" normalizeH="0" baseline="0" noProof="0" dirty="0">
              <a:ln>
                <a:noFill/>
              </a:ln>
              <a:solidFill>
                <a:srgbClr val="0F1313"/>
              </a:solidFill>
              <a:effectLst/>
              <a:uLnTx/>
              <a:uFillTx/>
              <a:latin typeface="Segoe UI Semilight"/>
              <a:cs typeface="Segoe UI Light" panose="020B0502040204020203" pitchFamily="34" charset="0"/>
              <a:sym typeface="MarkPro-Medium"/>
            </a:endParaRP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CA" sz="2600" b="0" i="0" u="none" strike="noStrike" kern="1200" cap="none" spc="0" normalizeH="0" baseline="0" noProof="0" dirty="0">
              <a:ln>
                <a:noFill/>
              </a:ln>
              <a:solidFill>
                <a:srgbClr val="0F1313"/>
              </a:solidFill>
              <a:effectLst/>
              <a:uLnTx/>
              <a:uFillTx/>
              <a:latin typeface="Segoe UI Semilight"/>
              <a:cs typeface="Segoe UI Light" panose="020B0502040204020203" pitchFamily="34" charset="0"/>
              <a:sym typeface="MarkPro-Medium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Combine sales up 17.3% YTD</a:t>
            </a:r>
          </a:p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endParaRPr lang="en-CA" sz="2000" dirty="0">
              <a:solidFill>
                <a:srgbClr val="000000"/>
              </a:solidFill>
            </a:endParaRPr>
          </a:p>
          <a:p>
            <a:pPr marL="236713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sz="2000" dirty="0">
              <a:solidFill>
                <a:srgbClr val="000000"/>
              </a:solidFill>
            </a:endParaRPr>
          </a:p>
          <a:p>
            <a:pPr marL="8113" defTabSz="914400">
              <a:lnSpc>
                <a:spcPct val="90000"/>
              </a:lnSpc>
              <a:spcAft>
                <a:spcPts val="600"/>
              </a:spcAft>
            </a:pPr>
            <a:r>
              <a:rPr lang="en-CA" sz="1400" dirty="0">
                <a:solidFill>
                  <a:srgbClr val="000000"/>
                </a:solidFill>
              </a:rPr>
              <a:t>     </a:t>
            </a:r>
            <a:r>
              <a:rPr lang="en-CA" sz="1400" dirty="0" err="1">
                <a:solidFill>
                  <a:srgbClr val="000000"/>
                </a:solidFill>
              </a:rPr>
              <a:t>Source:Association</a:t>
            </a:r>
            <a:r>
              <a:rPr lang="en-CA" sz="1400" dirty="0">
                <a:solidFill>
                  <a:srgbClr val="000000"/>
                </a:solidFill>
              </a:rPr>
              <a:t> of Equipment Manufacturers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781918-A4F7-4EED-821F-7A27448C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4C7E3-5FD4-4911-A6AC-8E5BF5246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730" y="1417638"/>
            <a:ext cx="2859272" cy="1505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A2652E-76AD-424C-8B6E-420E13842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730" y="2961889"/>
            <a:ext cx="2859272" cy="1633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8A26FE-09AB-4E88-9A6B-1230BB309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730" y="4634168"/>
            <a:ext cx="285927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6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48444"/>
            <a:ext cx="6553200" cy="731838"/>
          </a:xfrm>
        </p:spPr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4600" y="4724400"/>
            <a:ext cx="7391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Perform walk-through on short notice and assess condition of </a:t>
            </a:r>
          </a:p>
          <a:p>
            <a:r>
              <a:rPr lang="en-CA" i="1" dirty="0"/>
              <a:t>    herd and barn operations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Verify proper registration on land and related farm equipment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Verify </a:t>
            </a:r>
            <a:r>
              <a:rPr lang="en-CA" i="1" dirty="0" err="1"/>
              <a:t>AgriStability</a:t>
            </a:r>
            <a:r>
              <a:rPr lang="en-CA" i="1" dirty="0"/>
              <a:t> status.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752600"/>
            <a:ext cx="5486400" cy="2688571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Hogs</a:t>
            </a:r>
          </a:p>
          <a:p>
            <a:r>
              <a:rPr lang="en-CA" sz="2000" dirty="0"/>
              <a:t>Positive margins this year </a:t>
            </a:r>
          </a:p>
          <a:p>
            <a:pPr lvl="1"/>
            <a:r>
              <a:rPr lang="en-CA" sz="1600" dirty="0"/>
              <a:t>Strong prices being compressed by very high feed costs and strong </a:t>
            </a:r>
            <a:r>
              <a:rPr lang="en-CA" sz="1600" dirty="0" err="1"/>
              <a:t>Cdn</a:t>
            </a:r>
            <a:r>
              <a:rPr lang="en-CA" sz="1600" dirty="0"/>
              <a:t> dollar</a:t>
            </a:r>
            <a:endParaRPr lang="en-CA" sz="2000" dirty="0"/>
          </a:p>
          <a:p>
            <a:r>
              <a:rPr lang="en-CA" sz="2000" dirty="0"/>
              <a:t>ASF resurgence closer to home</a:t>
            </a:r>
          </a:p>
          <a:p>
            <a:pPr lvl="1"/>
            <a:r>
              <a:rPr lang="en-CA" sz="1600" dirty="0"/>
              <a:t>New mutant strains harder to detect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4648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:\Creative Services\Resources\Photos\Stock Photography\~ Client Groups\Agriculture\Cows\iStock_000000700507Large.jpg"/>
          <p:cNvPicPr>
            <a:picLocks noChangeAspect="1" noChangeArrowheads="1"/>
          </p:cNvPicPr>
          <p:nvPr/>
        </p:nvPicPr>
        <p:blipFill>
          <a:blip r:embed="rId3" cstate="print"/>
          <a:srcRect l="20005" r="13311" b="3318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  <p:pic>
        <p:nvPicPr>
          <p:cNvPr id="4098" name="Picture 2" descr="C:\Users\robert.reddekopp\Desktop\feedlot-pic.jpg"/>
          <p:cNvPicPr>
            <a:picLocks noChangeAspect="1" noChangeArrowheads="1"/>
          </p:cNvPicPr>
          <p:nvPr/>
        </p:nvPicPr>
        <p:blipFill>
          <a:blip r:embed="rId4" cstate="print"/>
          <a:srcRect l="27393" r="4027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  <p:pic>
        <p:nvPicPr>
          <p:cNvPr id="4099" name="Picture 3" descr="S:\Creative Services\Resources\Photos\Stock Photography\~ Client Groups\Agriculture\Pigs\19275.JPG"/>
          <p:cNvPicPr>
            <a:picLocks noChangeAspect="1" noChangeArrowheads="1"/>
          </p:cNvPicPr>
          <p:nvPr/>
        </p:nvPicPr>
        <p:blipFill>
          <a:blip r:embed="rId5" cstate="print"/>
          <a:srcRect l="19243" r="11536"/>
          <a:stretch>
            <a:fillRect/>
          </a:stretch>
        </p:blipFill>
        <p:spPr bwMode="auto">
          <a:xfrm>
            <a:off x="2209800" y="1752601"/>
            <a:ext cx="2286000" cy="2210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90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D205A-BE8E-42CF-B690-F30C21AB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Hog Production –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5018F-8B1C-4357-9163-CA37E05078F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CA" dirty="0"/>
              <a:t>U.S. slaughter capacity </a:t>
            </a:r>
          </a:p>
          <a:p>
            <a:pPr lvl="1"/>
            <a:r>
              <a:rPr lang="en-CA" dirty="0"/>
              <a:t>2018 – 498,135 head per day</a:t>
            </a:r>
          </a:p>
          <a:p>
            <a:pPr lvl="1"/>
            <a:r>
              <a:rPr lang="en-CA" dirty="0"/>
              <a:t>2020 – 506,470 head per day</a:t>
            </a:r>
          </a:p>
          <a:p>
            <a:pPr lvl="2"/>
            <a:r>
              <a:rPr lang="en-CA" dirty="0"/>
              <a:t>April 29 – 267,367 (53%)</a:t>
            </a:r>
          </a:p>
          <a:p>
            <a:pPr lvl="2"/>
            <a:r>
              <a:rPr lang="en-CA" dirty="0"/>
              <a:t>Smithfield Sioux Falls, SD</a:t>
            </a:r>
          </a:p>
          <a:p>
            <a:pPr lvl="2"/>
            <a:r>
              <a:rPr lang="en-CA" dirty="0"/>
              <a:t>JBS Worthington, MN</a:t>
            </a:r>
          </a:p>
          <a:p>
            <a:pPr lvl="1"/>
            <a:r>
              <a:rPr lang="en-CA" dirty="0"/>
              <a:t>Closures caused large backlog</a:t>
            </a:r>
          </a:p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1EE56-03B9-4A4E-9826-24E8D23EC6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22</a:t>
            </a:fld>
            <a:endParaRPr lang="en-CA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FC61296-865B-4CDB-BDBF-523AD1DBB97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9" y="1742562"/>
            <a:ext cx="5395913" cy="3950432"/>
          </a:xfrm>
        </p:spPr>
      </p:pic>
    </p:spTree>
    <p:extLst>
      <p:ext uri="{BB962C8B-B14F-4D97-AF65-F5344CB8AC3E}">
        <p14:creationId xmlns:p14="http://schemas.microsoft.com/office/powerpoint/2010/main" val="384730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1B03-DEF6-4988-B52A-93054ADB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Hog Production – U.S.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E2973-9C8B-4E82-9AE7-AB7DF54801F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5000" y="1763037"/>
            <a:ext cx="10922000" cy="1492068"/>
          </a:xfrm>
        </p:spPr>
        <p:txBody>
          <a:bodyPr>
            <a:normAutofit/>
          </a:bodyPr>
          <a:lstStyle/>
          <a:p>
            <a:r>
              <a:rPr lang="en-CA" dirty="0"/>
              <a:t>U.S Hog Inventory 75.4 million head - Sept 2021</a:t>
            </a:r>
          </a:p>
          <a:p>
            <a:pPr lvl="1"/>
            <a:r>
              <a:rPr lang="en-CA" dirty="0"/>
              <a:t>4% decrease from Sept 2020</a:t>
            </a:r>
          </a:p>
          <a:p>
            <a:pPr lvl="1"/>
            <a:r>
              <a:rPr lang="en-CA" dirty="0"/>
              <a:t>1% increase from June 2021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9724B-8EE5-47B4-B1D2-C88CBFB3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D1A82-BAD5-4898-8C77-C821410AB1EA}" type="slidenum">
              <a:rPr lang="en-CA" smtClean="0"/>
              <a:pPr/>
              <a:t>23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03765B-0C4C-49BE-8311-5D7B3C63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10" y="3294062"/>
            <a:ext cx="63912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25E0-9057-41FB-A191-D0D4B039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DFA3F8-72F7-4E13-ABAD-BE034CA4DABD}"/>
              </a:ext>
            </a:extLst>
          </p:cNvPr>
          <p:cNvSpPr txBox="1"/>
          <p:nvPr/>
        </p:nvSpPr>
        <p:spPr>
          <a:xfrm>
            <a:off x="685800" y="1676400"/>
            <a:ext cx="10744200" cy="404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African Swine Fever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AFS has been identified in the Dominican Republic and Haiti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This could potentially cause major disruption in the North American market if this outbreak were to spread to Puerto Rico, which is a US territory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The USDA and US customs are taking precautionary measures already, in case the virus were to spread. 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The main focus is to prevent the spread to the mainland US</a:t>
            </a:r>
          </a:p>
        </p:txBody>
      </p:sp>
    </p:spTree>
    <p:extLst>
      <p:ext uri="{BB962C8B-B14F-4D97-AF65-F5344CB8AC3E}">
        <p14:creationId xmlns:p14="http://schemas.microsoft.com/office/powerpoint/2010/main" val="223421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48481"/>
            <a:ext cx="6553200" cy="731838"/>
          </a:xfrm>
        </p:spPr>
        <p:txBody>
          <a:bodyPr/>
          <a:lstStyle/>
          <a:p>
            <a:r>
              <a:rPr lang="en-CA" dirty="0"/>
              <a:t>Industry Outlook 2021</a:t>
            </a:r>
            <a:br>
              <a:rPr lang="en-CA" dirty="0"/>
            </a:b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4694128"/>
            <a:ext cx="8153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</a:t>
            </a:r>
            <a:r>
              <a:rPr lang="en-CA" dirty="0"/>
              <a:t>Perform walk-through on short notice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dirty="0"/>
              <a:t>Verify inventory and require manifests and/or proof of purchase or sale. Look closely at inventory values.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  Verify AgriStability and risk management practices.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752600"/>
            <a:ext cx="5410200" cy="2573867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Cow/Calf</a:t>
            </a:r>
          </a:p>
          <a:p>
            <a:r>
              <a:rPr lang="en-US" sz="2000" dirty="0"/>
              <a:t>Drought in western provinces</a:t>
            </a:r>
          </a:p>
          <a:p>
            <a:pPr lvl="1"/>
            <a:r>
              <a:rPr lang="en-US" sz="1600" dirty="0"/>
              <a:t>Caused some herd dispersals</a:t>
            </a:r>
          </a:p>
          <a:p>
            <a:pPr lvl="1"/>
            <a:r>
              <a:rPr lang="en-US" sz="1600" dirty="0"/>
              <a:t>Earlier than usual fall calf run (July/August)</a:t>
            </a:r>
            <a:endParaRPr lang="en-CA" sz="1600" dirty="0"/>
          </a:p>
          <a:p>
            <a:r>
              <a:rPr lang="en-US" sz="2000" dirty="0"/>
              <a:t>Gov’t support program (</a:t>
            </a:r>
            <a:r>
              <a:rPr lang="en-US" sz="2000" dirty="0" err="1"/>
              <a:t>AgriRecovery</a:t>
            </a:r>
            <a:r>
              <a:rPr lang="en-US" sz="2000" dirty="0"/>
              <a:t>) to assist with feed issues </a:t>
            </a:r>
            <a:endParaRPr lang="en-US" sz="1600" dirty="0"/>
          </a:p>
          <a:p>
            <a:pPr marL="0" indent="0">
              <a:buNone/>
            </a:pPr>
            <a:endParaRPr lang="en-CA" sz="2000" dirty="0"/>
          </a:p>
          <a:p>
            <a:endParaRPr lang="en-CA" sz="2000" dirty="0"/>
          </a:p>
          <a:p>
            <a:endParaRPr lang="en-CA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00" y="47244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:\Creative Services\Resources\Photos\Stock Photography\~ Client Groups\Agriculture\Cows\iStock_000000700507Large.jpg"/>
          <p:cNvPicPr>
            <a:picLocks noChangeAspect="1" noChangeArrowheads="1"/>
          </p:cNvPicPr>
          <p:nvPr/>
        </p:nvPicPr>
        <p:blipFill>
          <a:blip r:embed="rId3" cstate="print"/>
          <a:srcRect l="20005" r="13311" b="3318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4496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48481"/>
            <a:ext cx="6553200" cy="731838"/>
          </a:xfrm>
        </p:spPr>
        <p:txBody>
          <a:bodyPr/>
          <a:lstStyle/>
          <a:p>
            <a:r>
              <a:rPr lang="en-CA" dirty="0"/>
              <a:t>Industry Outlook 2021</a:t>
            </a:r>
            <a:br>
              <a:rPr lang="en-CA" dirty="0"/>
            </a:b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752600"/>
            <a:ext cx="5410200" cy="2573867"/>
          </a:xfrm>
        </p:spPr>
        <p:txBody>
          <a:bodyPr/>
          <a:lstStyle/>
          <a:p>
            <a:pPr marL="0" indent="0">
              <a:buNone/>
            </a:pPr>
            <a:endParaRPr lang="en-CA" sz="2000" dirty="0"/>
          </a:p>
          <a:p>
            <a:endParaRPr lang="en-CA" sz="2000" dirty="0"/>
          </a:p>
          <a:p>
            <a:endParaRPr lang="en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359A80-9BD2-4F9E-AC3F-F7F0045CF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860" y="1349406"/>
            <a:ext cx="716427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00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216332"/>
            <a:ext cx="7848600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</a:t>
            </a:r>
            <a:r>
              <a:rPr lang="en-CA" dirty="0"/>
              <a:t>Verify inventory and require manifests and/or proof of </a:t>
            </a:r>
          </a:p>
          <a:p>
            <a:r>
              <a:rPr lang="en-CA" dirty="0"/>
              <a:t>    purchase or sale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  Verify AgriStability status and CPIP contracts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  Ensure lands properly captured in loan documents and </a:t>
            </a:r>
          </a:p>
          <a:p>
            <a:r>
              <a:rPr lang="en-CA" dirty="0"/>
              <a:t>    registered at land titles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  Check risk management practices. Scrutinise business plans.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752599"/>
            <a:ext cx="5334000" cy="246373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CA" sz="2000" b="1" dirty="0"/>
              <a:t>Feedlots</a:t>
            </a:r>
          </a:p>
          <a:p>
            <a:r>
              <a:rPr lang="en-CA" sz="2000" dirty="0"/>
              <a:t>Canada switching from a net exporter to importer of cattle</a:t>
            </a:r>
          </a:p>
          <a:p>
            <a:r>
              <a:rPr lang="en-CA" sz="2000" dirty="0"/>
              <a:t>Potential Cargill plant closure in High River, AB</a:t>
            </a:r>
          </a:p>
          <a:p>
            <a:pPr lvl="1"/>
            <a:r>
              <a:rPr lang="en-CA" sz="1600" dirty="0"/>
              <a:t>Strike notice given</a:t>
            </a:r>
          </a:p>
          <a:p>
            <a:pPr lvl="1"/>
            <a:r>
              <a:rPr lang="en-CA" sz="1600" dirty="0"/>
              <a:t>Represents 40% of CDN packing capacity  </a:t>
            </a:r>
            <a:endParaRPr lang="en-US" sz="1600" dirty="0"/>
          </a:p>
          <a:p>
            <a:r>
              <a:rPr lang="en-US" sz="2000" dirty="0"/>
              <a:t>Feed prices pressuring margins</a:t>
            </a:r>
            <a:endParaRPr lang="en-CA" sz="2000" dirty="0"/>
          </a:p>
          <a:p>
            <a:pPr marL="0" indent="0">
              <a:buNone/>
            </a:pPr>
            <a:endParaRPr lang="en-CA" sz="1800" dirty="0"/>
          </a:p>
          <a:p>
            <a:endParaRPr lang="en-CA" sz="1800" dirty="0"/>
          </a:p>
          <a:p>
            <a:endParaRPr lang="en-CA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209800" y="4267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S:\Creative Services\Resources\Photos\Stock Photography\~ Client Groups\Agriculture\Cows\iStock_000000700507Large.jpg"/>
          <p:cNvPicPr>
            <a:picLocks noChangeAspect="1" noChangeArrowheads="1"/>
          </p:cNvPicPr>
          <p:nvPr/>
        </p:nvPicPr>
        <p:blipFill>
          <a:blip r:embed="rId3" cstate="print"/>
          <a:srcRect l="20005" r="13311" b="3318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  <p:pic>
        <p:nvPicPr>
          <p:cNvPr id="4098" name="Picture 2" descr="C:\Users\robert.reddekopp\Desktop\feedlot-pic.jpg"/>
          <p:cNvPicPr>
            <a:picLocks noChangeAspect="1" noChangeArrowheads="1"/>
          </p:cNvPicPr>
          <p:nvPr/>
        </p:nvPicPr>
        <p:blipFill>
          <a:blip r:embed="rId4" cstate="print"/>
          <a:srcRect l="27393" r="4027"/>
          <a:stretch>
            <a:fillRect/>
          </a:stretch>
        </p:blipFill>
        <p:spPr bwMode="auto">
          <a:xfrm>
            <a:off x="2209800" y="1752600"/>
            <a:ext cx="22860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1389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48481"/>
            <a:ext cx="6553200" cy="731838"/>
          </a:xfrm>
        </p:spPr>
        <p:txBody>
          <a:bodyPr/>
          <a:lstStyle/>
          <a:p>
            <a:r>
              <a:rPr lang="en-CA" dirty="0"/>
              <a:t>Industry Outlook 2021</a:t>
            </a:r>
            <a:br>
              <a:rPr lang="en-CA" dirty="0"/>
            </a:b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752600"/>
            <a:ext cx="5410200" cy="2573867"/>
          </a:xfrm>
        </p:spPr>
        <p:txBody>
          <a:bodyPr/>
          <a:lstStyle/>
          <a:p>
            <a:pPr marL="0" indent="0">
              <a:buNone/>
            </a:pPr>
            <a:endParaRPr lang="en-CA" sz="2000" dirty="0"/>
          </a:p>
          <a:p>
            <a:endParaRPr lang="en-CA" sz="2000" dirty="0"/>
          </a:p>
          <a:p>
            <a:endParaRPr lang="en-CA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1FE1F-A8EF-4E63-BB26-A63FDE8E9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448" y="1546286"/>
            <a:ext cx="6161103" cy="422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04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54024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u="sng" dirty="0"/>
              <a:t>Safe Guards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   Verify Inventory (and value in-use).- sample to ensure quality.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   Confirm terms of licences to produce and sell are being met.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   Seek rolling 5 year plans/third-party input – primary downfall is cash and     </a:t>
            </a:r>
          </a:p>
          <a:p>
            <a:pPr lvl="0"/>
            <a:r>
              <a:rPr lang="en-CA" i="1" dirty="0"/>
              <a:t>        inventory management.</a:t>
            </a: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0" y="1371600"/>
            <a:ext cx="5867400" cy="2438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CA" sz="2000" b="1" dirty="0"/>
              <a:t>Wineries</a:t>
            </a:r>
            <a:endParaRPr lang="en-CA" sz="2000" dirty="0"/>
          </a:p>
          <a:p>
            <a:r>
              <a:rPr lang="en-CA" sz="2000" dirty="0"/>
              <a:t>Supply chain issues</a:t>
            </a:r>
          </a:p>
          <a:p>
            <a:pPr lvl="1"/>
            <a:r>
              <a:rPr lang="en-CA" sz="1600" dirty="0"/>
              <a:t>Causing delays in shipping and increasing cost of goods</a:t>
            </a:r>
          </a:p>
          <a:p>
            <a:pPr lvl="1"/>
            <a:r>
              <a:rPr lang="en-CA" sz="1600" dirty="0"/>
              <a:t>Likely will lead to higher inventory stocks and potentially higher lending needs</a:t>
            </a:r>
          </a:p>
          <a:p>
            <a:r>
              <a:rPr lang="en-CA" sz="2000" dirty="0"/>
              <a:t>Mixed year for BC operations</a:t>
            </a:r>
          </a:p>
          <a:p>
            <a:pPr lvl="1"/>
            <a:r>
              <a:rPr lang="en-CA" sz="1600" dirty="0"/>
              <a:t>Fire and heat reduced yield by 15-30% but higher quality</a:t>
            </a:r>
          </a:p>
          <a:p>
            <a:pPr marL="0" indent="0">
              <a:buNone/>
            </a:pPr>
            <a:endParaRPr lang="en-CA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57400" y="45720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robert.reddekopp\Desktop\grapes.jpg"/>
          <p:cNvPicPr>
            <a:picLocks noChangeAspect="1" noChangeArrowheads="1"/>
          </p:cNvPicPr>
          <p:nvPr/>
        </p:nvPicPr>
        <p:blipFill>
          <a:blip r:embed="rId3" cstate="print"/>
          <a:srcRect l="26565" r="31488"/>
          <a:stretch>
            <a:fillRect/>
          </a:stretch>
        </p:blipFill>
        <p:spPr bwMode="auto">
          <a:xfrm>
            <a:off x="1981200" y="1371600"/>
            <a:ext cx="2522484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533400"/>
            <a:ext cx="6553200" cy="498598"/>
          </a:xfrm>
        </p:spPr>
        <p:txBody>
          <a:bodyPr/>
          <a:lstStyle/>
          <a:p>
            <a:r>
              <a:rPr lang="en-CA" sz="3600" dirty="0"/>
              <a:t>Industry </a:t>
            </a:r>
            <a:r>
              <a:rPr lang="en-CA" sz="3200" dirty="0"/>
              <a:t>Outlook</a:t>
            </a:r>
            <a:r>
              <a:rPr lang="en-CA" sz="3600" dirty="0"/>
              <a:t> 2021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4400" y="1066800"/>
            <a:ext cx="4724400" cy="31242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The Market Fundamentals</a:t>
            </a:r>
            <a:endParaRPr lang="en-CA" sz="2000" dirty="0"/>
          </a:p>
          <a:p>
            <a:r>
              <a:rPr lang="en-CA" sz="2000" dirty="0"/>
              <a:t>Supply - Demand</a:t>
            </a:r>
          </a:p>
          <a:p>
            <a:r>
              <a:rPr lang="en-CA" sz="2000" dirty="0"/>
              <a:t>Trade</a:t>
            </a:r>
          </a:p>
          <a:p>
            <a:r>
              <a:rPr lang="en-CA" sz="2000" dirty="0"/>
              <a:t>Supply Chain Disruptions</a:t>
            </a:r>
          </a:p>
          <a:p>
            <a:r>
              <a:rPr lang="en-CA" sz="2000" dirty="0"/>
              <a:t>Supply Management </a:t>
            </a:r>
          </a:p>
          <a:p>
            <a:endParaRPr lang="en-CA" sz="2000" dirty="0"/>
          </a:p>
        </p:txBody>
      </p:sp>
      <p:pic>
        <p:nvPicPr>
          <p:cNvPr id="1026" name="Picture 2" descr="S:\Creative Services\Resources\Photos\Stock Photography\~ Client Groups\Agriculture\Wheat and grains\189002 altered.tif"/>
          <p:cNvPicPr>
            <a:picLocks noChangeAspect="1" noChangeArrowheads="1"/>
          </p:cNvPicPr>
          <p:nvPr/>
        </p:nvPicPr>
        <p:blipFill>
          <a:blip r:embed="rId3" cstate="print"/>
          <a:srcRect r="36965"/>
          <a:stretch>
            <a:fillRect/>
          </a:stretch>
        </p:blipFill>
        <p:spPr bwMode="auto">
          <a:xfrm>
            <a:off x="2209800" y="1252538"/>
            <a:ext cx="2286000" cy="2209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2133600" y="4648200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30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0" y="1371600"/>
            <a:ext cx="5867400" cy="2971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CA" sz="2000" b="1" dirty="0"/>
              <a:t>Cannabis</a:t>
            </a:r>
          </a:p>
          <a:p>
            <a:r>
              <a:rPr lang="en-CA" sz="2000" dirty="0"/>
              <a:t>Retail sales continue to increase</a:t>
            </a:r>
          </a:p>
          <a:p>
            <a:pPr lvl="1"/>
            <a:r>
              <a:rPr lang="en-CA" sz="1600" dirty="0"/>
              <a:t>Changing price point</a:t>
            </a:r>
          </a:p>
          <a:p>
            <a:r>
              <a:rPr lang="en-CA" sz="2000" dirty="0"/>
              <a:t>Continued mergers and acquisitions of major firms</a:t>
            </a:r>
          </a:p>
          <a:p>
            <a:pPr lvl="1"/>
            <a:r>
              <a:rPr lang="en-CA" sz="1600" dirty="0"/>
              <a:t>Market share still seen to be fragmented even after M&amp;A</a:t>
            </a:r>
          </a:p>
          <a:p>
            <a:r>
              <a:rPr lang="en-CA" sz="2000" dirty="0"/>
              <a:t>Continued drive for lower cost of production</a:t>
            </a:r>
          </a:p>
          <a:p>
            <a:pPr marL="457200" lvl="1" indent="0">
              <a:buNone/>
            </a:pPr>
            <a:endParaRPr lang="en-CA" sz="1600" dirty="0"/>
          </a:p>
          <a:p>
            <a:pPr marL="0" indent="0">
              <a:buNone/>
            </a:pPr>
            <a:endParaRPr lang="en-CA" sz="2000" dirty="0"/>
          </a:p>
          <a:p>
            <a:endParaRPr lang="en-CA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256F10-FB6A-406B-99D3-762A2FD18CBA}"/>
              </a:ext>
            </a:extLst>
          </p:cNvPr>
          <p:cNvSpPr txBox="1"/>
          <p:nvPr/>
        </p:nvSpPr>
        <p:spPr>
          <a:xfrm>
            <a:off x="2971801" y="533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D9B80C-1E33-4B98-AECE-C6EDDD6180FE}"/>
              </a:ext>
            </a:extLst>
          </p:cNvPr>
          <p:cNvSpPr txBox="1"/>
          <p:nvPr/>
        </p:nvSpPr>
        <p:spPr>
          <a:xfrm>
            <a:off x="1981200" y="46482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u="sng" dirty="0"/>
              <a:t>Safe Guards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Ensure all property of creditor included on debt security.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Confirm terms of licences to produce and sell are being met.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Confirm key individuals named in licences are tied to the company.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219D4-9E2A-40EC-A054-98EA596E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17637"/>
            <a:ext cx="3962400" cy="29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05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25E0-9057-41FB-A191-D0D4B039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EF3B4-608D-453F-AE10-02E212E3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34" y="1417639"/>
            <a:ext cx="8114190" cy="41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68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0" y="1371600"/>
            <a:ext cx="5867400" cy="24384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CA" sz="2000" b="1" dirty="0"/>
              <a:t>Food and Beverage</a:t>
            </a:r>
          </a:p>
          <a:p>
            <a:pPr>
              <a:buNone/>
            </a:pPr>
            <a:endParaRPr lang="en-CA" sz="2000" dirty="0"/>
          </a:p>
          <a:p>
            <a:r>
              <a:rPr lang="en-CA" sz="2000" dirty="0"/>
              <a:t>Margins getting tighter due to higher commodity and material prices.</a:t>
            </a:r>
          </a:p>
          <a:p>
            <a:r>
              <a:rPr lang="en-CA" sz="2000" dirty="0"/>
              <a:t>Labour shortages continue</a:t>
            </a:r>
          </a:p>
          <a:p>
            <a:r>
              <a:rPr lang="en-CA" sz="2000" dirty="0"/>
              <a:t>Demand is shifting back to foodservice and away from grocery as restrictions ease</a:t>
            </a:r>
          </a:p>
          <a:p>
            <a:pPr marL="0" indent="0">
              <a:buNone/>
            </a:pPr>
            <a:endParaRPr lang="en-CA" sz="1400" dirty="0"/>
          </a:p>
          <a:p>
            <a:pPr marL="0" indent="0">
              <a:buNone/>
            </a:pPr>
            <a:endParaRPr lang="en-CA" sz="2000" dirty="0"/>
          </a:p>
          <a:p>
            <a:pPr marL="457200" lvl="1" indent="0">
              <a:buNone/>
            </a:pPr>
            <a:endParaRPr lang="en-CA" sz="1600" dirty="0"/>
          </a:p>
          <a:p>
            <a:endParaRPr lang="en-CA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F5DE6-4E87-4A17-B7C8-FC9E4283CBB2}"/>
              </a:ext>
            </a:extLst>
          </p:cNvPr>
          <p:cNvSpPr txBox="1"/>
          <p:nvPr/>
        </p:nvSpPr>
        <p:spPr>
          <a:xfrm>
            <a:off x="1981200" y="46482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u="sng" dirty="0"/>
              <a:t>Safe Guards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Ensure all property of creditor included on debt security.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Confirm terms of licences to produce and sell are being met.</a:t>
            </a:r>
            <a:endParaRPr lang="en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i="1" dirty="0"/>
              <a:t>Confirm key individuals named in licences are tied to the company.</a:t>
            </a:r>
            <a:endParaRPr lang="en-C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EEC407-F3FB-4F4D-8AD6-6D2254FA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17638"/>
            <a:ext cx="4114800" cy="292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92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E25E0-9057-41FB-A191-D0D4B039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D7FE3-E27C-4409-B964-3DD985B94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1300162"/>
            <a:ext cx="7448550" cy="47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79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Contacts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581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CA" sz="2000" b="1" dirty="0"/>
              <a:t>Farm Management Consulting</a:t>
            </a:r>
          </a:p>
          <a:p>
            <a:pPr>
              <a:buNone/>
            </a:pPr>
            <a:r>
              <a:rPr lang="en-CA" sz="2000" dirty="0"/>
              <a:t>John Loeppky , P. Ag</a:t>
            </a:r>
          </a:p>
          <a:p>
            <a:pPr>
              <a:buNone/>
            </a:pPr>
            <a:r>
              <a:rPr lang="en-CA" sz="2000" dirty="0"/>
              <a:t>Direct: 204.336.6148   Cell: 204.381.3260</a:t>
            </a:r>
          </a:p>
          <a:p>
            <a:pPr>
              <a:buNone/>
            </a:pPr>
            <a:r>
              <a:rPr lang="en-CA" sz="2000" dirty="0"/>
              <a:t>john.loeppky@mnp.ca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r>
              <a:rPr lang="en-CA" sz="2000" b="1" dirty="0"/>
              <a:t>Corporate Recovery Services</a:t>
            </a:r>
          </a:p>
          <a:p>
            <a:pPr>
              <a:buNone/>
            </a:pPr>
            <a:r>
              <a:rPr lang="en-CA" sz="2000" dirty="0"/>
              <a:t>Victor Kroeger, CPA,CA,LIT,CIRP, CFE</a:t>
            </a:r>
          </a:p>
          <a:p>
            <a:pPr>
              <a:buNone/>
            </a:pPr>
            <a:r>
              <a:rPr lang="en-CA" sz="2000" dirty="0"/>
              <a:t>Direct: 403.298.8479  Cell: 403.870.1827</a:t>
            </a:r>
          </a:p>
          <a:p>
            <a:pPr>
              <a:buNone/>
            </a:pPr>
            <a:r>
              <a:rPr lang="en-CA" sz="2000" dirty="0">
                <a:hlinkClick r:id="rId3"/>
              </a:rPr>
              <a:t>vic.kroeger@mnp.ca</a:t>
            </a: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000" b="1" dirty="0"/>
              <a:t>The MNP Advantage:</a:t>
            </a:r>
          </a:p>
          <a:p>
            <a:r>
              <a:rPr lang="en-CA" sz="2000" dirty="0"/>
              <a:t>Offices in strategic urban and rural locations from coast-to-coast</a:t>
            </a:r>
          </a:p>
          <a:p>
            <a:r>
              <a:rPr lang="en-CA" sz="2000" dirty="0"/>
              <a:t>Experience with 18,000 commercial and 300 Hutterite Colony farm clients</a:t>
            </a:r>
          </a:p>
          <a:p>
            <a:r>
              <a:rPr lang="en-CA" sz="2000" dirty="0"/>
              <a:t>Over 60 years service to agriculture has given us unparalleled and unrivalled access to the industry from the producer level all the way up to industry associations and government. </a:t>
            </a:r>
          </a:p>
          <a:p>
            <a:pPr marL="0" indent="0">
              <a:buNone/>
            </a:pPr>
            <a:endParaRPr lang="en-CA" sz="2000" dirty="0"/>
          </a:p>
          <a:p>
            <a:pPr marL="0" indent="0" algn="ctr">
              <a:buNone/>
            </a:pPr>
            <a:r>
              <a:rPr lang="en-CA" sz="2000" b="1" i="1" dirty="0"/>
              <a:t>Nobody does it better.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CA" sz="2000" b="1" dirty="0"/>
              <a:t>“Think Global, Act Local”</a:t>
            </a:r>
          </a:p>
          <a:p>
            <a:r>
              <a:rPr lang="en-CA" sz="2000" dirty="0"/>
              <a:t>Over 85 offices from coast-to-coast. </a:t>
            </a:r>
          </a:p>
          <a:p>
            <a:r>
              <a:rPr lang="en-CA" sz="2000" dirty="0"/>
              <a:t>Member of </a:t>
            </a:r>
            <a:r>
              <a:rPr lang="en-CA" sz="2000" dirty="0" err="1"/>
              <a:t>Praxity</a:t>
            </a:r>
            <a:r>
              <a:rPr lang="en-CA" sz="2000" dirty="0"/>
              <a:t> Global Alliance of Independent Firms giving us worldwide presence</a:t>
            </a:r>
          </a:p>
          <a:p>
            <a:r>
              <a:rPr lang="en-CA" sz="2000" dirty="0"/>
              <a:t>The only professional accounting firm with a dedicated Farm Management Consulting group</a:t>
            </a:r>
          </a:p>
          <a:p>
            <a:r>
              <a:rPr lang="en-CA" sz="2000" dirty="0"/>
              <a:t>We have specialists located in the areas necessary to meet the needs of our agricultural clients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CA" sz="2000" dirty="0"/>
              <a:t>Over 600 professionals focused on the agriculture industry with niche specialities in:</a:t>
            </a:r>
          </a:p>
          <a:p>
            <a:pPr>
              <a:buNone/>
            </a:pPr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Farm Management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Crops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Livestock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Farm income stabilization programs</a:t>
            </a:r>
          </a:p>
          <a:p>
            <a:pPr marL="1200127" lvl="2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 err="1"/>
              <a:t>AgriStability</a:t>
            </a:r>
            <a:r>
              <a:rPr lang="en-CA" sz="2000" dirty="0"/>
              <a:t> and </a:t>
            </a:r>
            <a:r>
              <a:rPr lang="en-CA" sz="2000" dirty="0" err="1"/>
              <a:t>AgriInvest</a:t>
            </a:r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Agriculture specific accounting &amp; tax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Food &amp; Ag Processing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 err="1"/>
              <a:t>Hutterite</a:t>
            </a:r>
            <a:r>
              <a:rPr lang="en-CA" sz="2000" dirty="0"/>
              <a:t> Colonies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ct val="20000"/>
              </a:spcBef>
              <a:defRPr/>
            </a:pPr>
            <a:r>
              <a:rPr lang="en-CA" sz="2000" b="1" dirty="0"/>
              <a:t>Farm Programs</a:t>
            </a:r>
          </a:p>
          <a:p>
            <a:r>
              <a:rPr lang="en-CA" sz="2000" dirty="0"/>
              <a:t>Farm Programs are a complex and highly specialised service-line. </a:t>
            </a:r>
          </a:p>
          <a:p>
            <a:endParaRPr lang="en-CA" sz="2000" dirty="0"/>
          </a:p>
          <a:p>
            <a:r>
              <a:rPr lang="en-CA" sz="2000" dirty="0"/>
              <a:t>With several hundred file preparers preparing over 9,000 applications a year backed up by 100 internally certified  specialists MNP is the only firm in Canada to:</a:t>
            </a:r>
          </a:p>
          <a:p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Take a full-service approach to Farm Programs. 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Develop a specialised team to maximise program-revenue for our clients.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Prepare such a large volume of applications.</a:t>
            </a:r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defTabSz="914400">
              <a:spcBef>
                <a:spcPct val="20000"/>
              </a:spcBef>
              <a:defRPr/>
            </a:pPr>
            <a:r>
              <a:rPr lang="en-CA" sz="2000" b="1" dirty="0"/>
              <a:t>Farm Programs</a:t>
            </a:r>
          </a:p>
          <a:p>
            <a:pPr>
              <a:buNone/>
            </a:pPr>
            <a:r>
              <a:rPr lang="en-CA" sz="2000" dirty="0"/>
              <a:t>A Full-Service approach means that MNP does more than just complete the forms – we know what and how much we are applying for which means:</a:t>
            </a:r>
          </a:p>
          <a:p>
            <a:pPr>
              <a:buNone/>
            </a:pPr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We know when payments are wrong and when it is worth following up and/or appealing.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We get what we claim 90% of the time.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We have a robust track record of reviewing non-MNP prepared applications and collecting under-claimed amounts.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Only firm in Canada with ability to analyse interaction between risk management programs enabling them to be truly used for risk management with our ARMP tool.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737600" cy="498598"/>
          </a:xfrm>
        </p:spPr>
        <p:txBody>
          <a:bodyPr/>
          <a:lstStyle/>
          <a:p>
            <a:r>
              <a:rPr lang="en-US" sz="3600" dirty="0"/>
              <a:t>Industry Outlook 2021</a:t>
            </a:r>
            <a:endParaRPr lang="en-CA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6C33F-FF43-4EFF-B2B8-ADCEFD0309C6}"/>
              </a:ext>
            </a:extLst>
          </p:cNvPr>
          <p:cNvSpPr txBox="1"/>
          <p:nvPr/>
        </p:nvSpPr>
        <p:spPr>
          <a:xfrm>
            <a:off x="1524000" y="5562600"/>
            <a:ext cx="15712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/>
              <a:t>Source: Bank of Canada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009C80-3325-4D59-AB61-38528BB37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38183"/>
            <a:ext cx="10972800" cy="3986074"/>
          </a:xfrm>
        </p:spPr>
      </p:pic>
    </p:spTree>
    <p:extLst>
      <p:ext uri="{BB962C8B-B14F-4D97-AF65-F5344CB8AC3E}">
        <p14:creationId xmlns:p14="http://schemas.microsoft.com/office/powerpoint/2010/main" val="3460269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000" dirty="0"/>
              <a:t>The 25 professionals in MNP’s Farm Management Consulting group bring to bear a combination of on-the-farm experience and formal education</a:t>
            </a:r>
          </a:p>
          <a:p>
            <a:r>
              <a:rPr lang="en-CA" sz="2000" dirty="0"/>
              <a:t>Education and experience include: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038600" y="3048000"/>
          <a:ext cx="4800600" cy="297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Our People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CA" sz="2000" dirty="0"/>
              <a:t>Within the Farm Management Consulting team we have niche professionals in:</a:t>
            </a:r>
          </a:p>
          <a:p>
            <a:pPr>
              <a:buNone/>
            </a:pPr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Crop production and marketing (</a:t>
            </a:r>
            <a:r>
              <a:rPr lang="en-CA" sz="2000" dirty="0" err="1"/>
              <a:t>dryland</a:t>
            </a:r>
            <a:r>
              <a:rPr lang="en-CA" sz="2000" dirty="0"/>
              <a:t> and irrigated)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Intensive livestock production and marketing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Supply managed (dairy and poultry)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Commodity and food processing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Exotics 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Greenhouse and Market Gardening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Orchard Fruit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  <a:p>
            <a:pPr marL="342900" indent="-342900" defTabSz="914400">
              <a:spcBef>
                <a:spcPct val="20000"/>
              </a:spcBef>
              <a:defRPr/>
            </a:pPr>
            <a:endParaRPr lang="en-CA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Special Situations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2000" dirty="0"/>
              <a:t>Working closely with Corporate Recovery Services, the Farm Management Consulting team have assisted with the provision of:</a:t>
            </a:r>
          </a:p>
          <a:p>
            <a:pPr marL="0" indent="0">
              <a:buNone/>
            </a:pPr>
            <a:endParaRPr lang="en-CA" sz="2000" dirty="0"/>
          </a:p>
          <a:p>
            <a:pPr lvl="1">
              <a:buFont typeface="Arial" pitchFamily="34" charset="0"/>
              <a:buChar char="•"/>
            </a:pPr>
            <a:r>
              <a:rPr lang="en-CA" sz="2000" dirty="0"/>
              <a:t>Initial assessment of a debtor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/>
              <a:t>Monitoring 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/>
              <a:t>Restructuring </a:t>
            </a:r>
          </a:p>
          <a:p>
            <a:pPr lvl="1">
              <a:buFont typeface="Arial" pitchFamily="34" charset="0"/>
              <a:buChar char="•"/>
            </a:pPr>
            <a:r>
              <a:rPr lang="en-CA" sz="2000" dirty="0"/>
              <a:t>Liquidation</a:t>
            </a:r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  <a:p>
            <a:pPr>
              <a:buNone/>
            </a:pPr>
            <a:endParaRPr lang="en-CA" sz="2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Appendices – Special Situations</a:t>
            </a: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981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en-CA" sz="2000" dirty="0"/>
              <a:t>The Farm Management  Consulting team has provided the following services to Corporate Recovery Engagements:</a:t>
            </a:r>
          </a:p>
          <a:p>
            <a:endParaRPr lang="en-CA" sz="2000" dirty="0"/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Assisting with taking possession of farm operations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Determining and executing strategies for ongoing operations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Providing executive management of day-to-day farm operations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Consulting on key decision points in farm operations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Preparation of risk analysis and mitigation strategies</a:t>
            </a:r>
          </a:p>
          <a:p>
            <a:pPr marL="742950" lvl="1" indent="-285750" defTabSz="9144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000" dirty="0"/>
              <a:t>Providing input into realization plans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9074-07A8-48FE-82AF-99B63B8C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8737600" cy="553998"/>
          </a:xfrm>
        </p:spPr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6A512-350C-44ED-97EB-D4DCCA1E7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/>
              <a:t>Canada and China</a:t>
            </a:r>
          </a:p>
          <a:p>
            <a:r>
              <a:rPr lang="en-CA" dirty="0"/>
              <a:t>Huawei CFO Meng </a:t>
            </a:r>
            <a:r>
              <a:rPr lang="en-CA" dirty="0" err="1"/>
              <a:t>Wanzhou</a:t>
            </a:r>
            <a:r>
              <a:rPr lang="en-CA" dirty="0"/>
              <a:t> returned to China last month as part of a deal with the US prosecutors</a:t>
            </a:r>
          </a:p>
          <a:p>
            <a:pPr lvl="1"/>
            <a:r>
              <a:rPr lang="en-CA" dirty="0"/>
              <a:t>She had been detained on house-arrest in her Vancouver home since December of 2018</a:t>
            </a:r>
          </a:p>
          <a:p>
            <a:pPr lvl="1"/>
            <a:r>
              <a:rPr lang="en-CA" dirty="0"/>
              <a:t>Days following her departure, the two Canadian citizens charged for espionage were on their way back to Canada</a:t>
            </a:r>
          </a:p>
          <a:p>
            <a:r>
              <a:rPr lang="en-CA" dirty="0"/>
              <a:t>Tension still remains between the two countries, as Canada is unsure about its position on China’s request to join the Comprehensive and Progressive Agreement on Trans-Pacific Partnership (CPTPP)</a:t>
            </a:r>
          </a:p>
          <a:p>
            <a:pPr lvl="1"/>
            <a:r>
              <a:rPr lang="en-CA" dirty="0"/>
              <a:t>The CPTTP is one of the worlds largest free trade areas</a:t>
            </a:r>
          </a:p>
          <a:p>
            <a:pPr lvl="1"/>
            <a:r>
              <a:rPr lang="en-CA" dirty="0"/>
              <a:t>China’s economic size is larger than all the 11 members combined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856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EDD2-7CEB-488B-8C51-EDB52B64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7838"/>
            <a:ext cx="8737600" cy="443198"/>
          </a:xfrm>
        </p:spPr>
        <p:txBody>
          <a:bodyPr/>
          <a:lstStyle/>
          <a:p>
            <a:r>
              <a:rPr lang="en-CA" sz="3200" dirty="0"/>
              <a:t>Industry Outlook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D535-FCF2-4947-948E-05CC6DCD5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1"/>
            <a:ext cx="1038095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Fertilizer Plant Closures</a:t>
            </a:r>
          </a:p>
          <a:p>
            <a:r>
              <a:rPr lang="en-CA" dirty="0"/>
              <a:t>Multiple fertilizer manufacturing plants in the UK have ceased production due to extremely high natural gas prices</a:t>
            </a:r>
          </a:p>
          <a:p>
            <a:pPr lvl="1"/>
            <a:r>
              <a:rPr lang="en-CA" dirty="0"/>
              <a:t>Wind generated energy production was weaker than expected, causing many regions to rely on natural gas</a:t>
            </a:r>
          </a:p>
          <a:p>
            <a:r>
              <a:rPr lang="en-CA" dirty="0"/>
              <a:t>As a result, fertilizer prices around the world have hit highs not seen since 2008</a:t>
            </a:r>
          </a:p>
          <a:p>
            <a:r>
              <a:rPr lang="en-CA" dirty="0"/>
              <a:t>Producers across multiple industries are feeling the financial pressure, as gross margins are anticipated to be tighter in the coming year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5952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D565B-F888-4C3E-9CEF-39FFFD51A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7991"/>
            <a:ext cx="8737600" cy="498598"/>
          </a:xfrm>
        </p:spPr>
        <p:txBody>
          <a:bodyPr/>
          <a:lstStyle/>
          <a:p>
            <a:r>
              <a:rPr lang="en-CA" sz="3600" dirty="0"/>
              <a:t>Industry Outlook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9B44C-7467-415B-B520-13EEA635C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2270"/>
            <a:ext cx="10972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b="1" dirty="0"/>
              <a:t>Global Freight</a:t>
            </a:r>
          </a:p>
          <a:p>
            <a:r>
              <a:rPr lang="en-CA" dirty="0"/>
              <a:t>Freight shortages continue to disrupt supply chains of key commodities and industries</a:t>
            </a:r>
          </a:p>
          <a:p>
            <a:r>
              <a:rPr lang="en-CA" dirty="0"/>
              <a:t>Import terminals are seeing increased traffic, and shipping container availability is extremely low</a:t>
            </a:r>
          </a:p>
          <a:p>
            <a:r>
              <a:rPr lang="en-CA" dirty="0"/>
              <a:t>Cargo ships have waited weeks to dock at terminals</a:t>
            </a:r>
          </a:p>
          <a:p>
            <a:r>
              <a:rPr lang="en-CA" dirty="0"/>
              <a:t>With commodity prices already near all-time highs, freight disruption adds uncertainty to an already tight supply outlook</a:t>
            </a:r>
          </a:p>
          <a:p>
            <a:r>
              <a:rPr lang="en-CA" dirty="0"/>
              <a:t>Item availability is at risk with economies in full swing, especially approaching the holiday season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7258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36420" y="685800"/>
            <a:ext cx="6553200" cy="731838"/>
          </a:xfrm>
        </p:spPr>
        <p:txBody>
          <a:bodyPr/>
          <a:lstStyle/>
          <a:p>
            <a:r>
              <a:rPr lang="en-CA" dirty="0"/>
              <a:t>Industry Outlook 2021</a:t>
            </a:r>
            <a:br>
              <a:rPr lang="en-CA" dirty="0"/>
            </a:br>
            <a:endParaRPr lang="en-CA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60720" y="1219200"/>
            <a:ext cx="4434840" cy="4267200"/>
          </a:xfrm>
        </p:spPr>
        <p:txBody>
          <a:bodyPr/>
          <a:lstStyle/>
          <a:p>
            <a:pPr>
              <a:buNone/>
            </a:pPr>
            <a:r>
              <a:rPr lang="en-CA" sz="2000" b="1" dirty="0"/>
              <a:t>Poultry</a:t>
            </a:r>
          </a:p>
          <a:p>
            <a:r>
              <a:rPr lang="en-CA" sz="2000" dirty="0"/>
              <a:t>Outlook for growth in 2022</a:t>
            </a:r>
          </a:p>
          <a:p>
            <a:r>
              <a:rPr lang="en-CA" sz="2000" dirty="0"/>
              <a:t>Profitability a mix of improving prices/consumption and rising feed costs</a:t>
            </a:r>
          </a:p>
          <a:p>
            <a:r>
              <a:rPr lang="en-CA" sz="2000" dirty="0"/>
              <a:t>Trade Deal Compensation</a:t>
            </a:r>
          </a:p>
          <a:p>
            <a:pPr marL="457200" lvl="1" indent="0">
              <a:buNone/>
            </a:pPr>
            <a:endParaRPr lang="en-CA" sz="1600" dirty="0"/>
          </a:p>
          <a:p>
            <a:endParaRPr lang="en-CA" sz="2000" dirty="0"/>
          </a:p>
          <a:p>
            <a:endParaRPr lang="en-CA" sz="2000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endParaRPr lang="en-CA" sz="2000" u="sng" dirty="0"/>
          </a:p>
          <a:p>
            <a:pPr>
              <a:buNone/>
            </a:pPr>
            <a:endParaRPr lang="en-CA" sz="2000" dirty="0"/>
          </a:p>
        </p:txBody>
      </p:sp>
      <p:sp>
        <p:nvSpPr>
          <p:cNvPr id="2" name="Rectangle 1"/>
          <p:cNvSpPr/>
          <p:nvPr/>
        </p:nvSpPr>
        <p:spPr>
          <a:xfrm>
            <a:off x="1600200" y="4463168"/>
            <a:ext cx="92202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CA" i="1" u="sng" dirty="0"/>
              <a:t>Safe Guards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Understand the quota: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Provincial legislation re: transferability.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Debtor’s utilization and options to lease out quota.</a:t>
            </a:r>
          </a:p>
          <a:p>
            <a:pPr marL="630238" lvl="1" indent="-268288">
              <a:buFont typeface="Arial" pitchFamily="34" charset="0"/>
              <a:buChar char="•"/>
            </a:pPr>
            <a:r>
              <a:rPr lang="en-CA" i="1" dirty="0"/>
              <a:t>Understanding compensation rules will have bearing on security.</a:t>
            </a:r>
          </a:p>
          <a:p>
            <a:pPr>
              <a:buFont typeface="Arial" pitchFamily="34" charset="0"/>
              <a:buChar char="•"/>
            </a:pPr>
            <a:r>
              <a:rPr lang="en-CA" i="1" dirty="0"/>
              <a:t>   High land values may support security position</a:t>
            </a:r>
          </a:p>
        </p:txBody>
      </p:sp>
      <p:pic>
        <p:nvPicPr>
          <p:cNvPr id="2050" name="Picture 2" descr="Image result for tur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20" y="1417638"/>
            <a:ext cx="377952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600200" y="4434592"/>
            <a:ext cx="7848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6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B5A87-64AC-4FBE-B9E4-87AF6529D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Industry Outlook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C72DF-2C12-43C9-81AF-7E6AE8C31C45}"/>
              </a:ext>
            </a:extLst>
          </p:cNvPr>
          <p:cNvSpPr txBox="1"/>
          <p:nvPr/>
        </p:nvSpPr>
        <p:spPr>
          <a:xfrm>
            <a:off x="609600" y="1524000"/>
            <a:ext cx="11201400" cy="2507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Demand has recovered over the last 2 quarters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Renewed restaurant traffic has been a main driver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Demand and Supply stabilization is expected in Q4</a:t>
            </a:r>
          </a:p>
          <a:p>
            <a:pPr marL="685800" marR="0" lvl="1" indent="-2286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2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</a:rPr>
              <a:t>Chicken wing prices are extremely high, but have remained flat over Q3</a:t>
            </a:r>
          </a:p>
          <a:p>
            <a:pPr marL="277200" marR="0" lvl="0" indent="-277200" algn="l" defTabSz="4572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600" b="0" i="0" u="none" strike="noStrike" kern="1200" cap="none" spc="0" normalizeH="0" baseline="0" noProof="0" dirty="0">
                <a:ln>
                  <a:noFill/>
                </a:ln>
                <a:solidFill>
                  <a:srgbClr val="0F1313"/>
                </a:solidFill>
                <a:effectLst/>
                <a:uLnTx/>
                <a:uFillTx/>
                <a:latin typeface="Segoe UI Semilight"/>
                <a:cs typeface="Segoe UI Light" panose="020B0502040204020203" pitchFamily="34" charset="0"/>
                <a:sym typeface="MarkPro-Medium"/>
              </a:rPr>
              <a:t>Chicken remains the #1 meat consumed in Canada</a:t>
            </a:r>
          </a:p>
        </p:txBody>
      </p:sp>
    </p:spTree>
    <p:extLst>
      <p:ext uri="{BB962C8B-B14F-4D97-AF65-F5344CB8AC3E}">
        <p14:creationId xmlns:p14="http://schemas.microsoft.com/office/powerpoint/2010/main" val="3402393024"/>
      </p:ext>
    </p:extLst>
  </p:cSld>
  <p:clrMapOvr>
    <a:masterClrMapping/>
  </p:clrMapOvr>
</p:sld>
</file>

<file path=ppt/theme/theme1.xml><?xml version="1.0" encoding="utf-8"?>
<a:theme xmlns:a="http://schemas.openxmlformats.org/drawingml/2006/main" name="MNP_TS_Theme_June2020">
  <a:themeElements>
    <a:clrScheme name="MNP - July 2020">
      <a:dk1>
        <a:srgbClr val="0F1313"/>
      </a:dk1>
      <a:lt1>
        <a:srgbClr val="FFFFFF"/>
      </a:lt1>
      <a:dk2>
        <a:srgbClr val="0F3C4F"/>
      </a:dk2>
      <a:lt2>
        <a:srgbClr val="F2F2F2"/>
      </a:lt2>
      <a:accent1>
        <a:srgbClr val="0F3C4F"/>
      </a:accent1>
      <a:accent2>
        <a:srgbClr val="035244"/>
      </a:accent2>
      <a:accent3>
        <a:srgbClr val="0C3343"/>
      </a:accent3>
      <a:accent4>
        <a:srgbClr val="EF5A27"/>
      </a:accent4>
      <a:accent5>
        <a:srgbClr val="107F8A"/>
      </a:accent5>
      <a:accent6>
        <a:srgbClr val="0F1313"/>
      </a:accent6>
      <a:hlink>
        <a:srgbClr val="EF5A27"/>
      </a:hlink>
      <a:folHlink>
        <a:srgbClr val="EF5A27"/>
      </a:folHlink>
    </a:clrScheme>
    <a:fontScheme name="MNP - Fonts - Jun2020">
      <a:majorFont>
        <a:latin typeface="Segoe UI Semibold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defRPr sz="5800" b="1" dirty="0">
            <a:solidFill>
              <a:schemeClr val="bg1"/>
            </a:solidFill>
            <a:latin typeface="Corbel" charset="0"/>
            <a:ea typeface="Corbel" charset="0"/>
            <a:cs typeface="Corbel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MNP_TS_Theme_June2020" id="{44BB4530-8042-4326-8257-42A0DE325CEB}" vid="{0F6B06A3-1739-48D8-BD48-BD73E266E9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196e022-4588-497b-9d9e-a50a3f12a689">
      <UserInfo>
        <DisplayName>Lance Drozda</DisplayName>
        <AccountId>347</AccountId>
        <AccountType/>
      </UserInfo>
    </SharedWithUsers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E7FDFA6B20BD4C98B6AB0B98976CF4" ma:contentTypeVersion="2" ma:contentTypeDescription="Create a new document." ma:contentTypeScope="" ma:versionID="50c88c02f2ad594ee14a4ef1459d9696">
  <xsd:schema xmlns:xsd="http://www.w3.org/2001/XMLSchema" xmlns:xs="http://www.w3.org/2001/XMLSchema" xmlns:p="http://schemas.microsoft.com/office/2006/metadata/properties" xmlns:ns1="http://schemas.microsoft.com/sharepoint/v3" xmlns:ns2="a196e022-4588-497b-9d9e-a50a3f12a689" targetNamespace="http://schemas.microsoft.com/office/2006/metadata/properties" ma:root="true" ma:fieldsID="b3a8e8d9185eb2827403dfeec17a6840" ns1:_="" ns2:_="">
    <xsd:import namespace="http://schemas.microsoft.com/sharepoint/v3"/>
    <xsd:import namespace="a196e022-4588-497b-9d9e-a50a3f12a689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6e022-4588-497b-9d9e-a50a3f12a6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D01FF2-C92F-4FB4-AEC2-70AE2DD3FD70}">
  <ds:schemaRefs>
    <ds:schemaRef ds:uri="http://schemas.microsoft.com/office/2006/metadata/properties"/>
    <ds:schemaRef ds:uri="http://schemas.microsoft.com/office/infopath/2007/PartnerControls"/>
    <ds:schemaRef ds:uri="a196e022-4588-497b-9d9e-a50a3f12a689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EF301807-C4F9-4BA5-9246-3BEB0154A9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1EDEE3-01F3-44B8-9564-6505A46D88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196e022-4588-497b-9d9e-a50a3f12a6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MNP_TS_Theme_June2020</Template>
  <TotalTime>3701</TotalTime>
  <Words>2322</Words>
  <Application>Microsoft Office PowerPoint</Application>
  <PresentationFormat>Widescreen</PresentationFormat>
  <Paragraphs>396</Paragraphs>
  <Slides>43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Corbel</vt:lpstr>
      <vt:lpstr>Segoe UI</vt:lpstr>
      <vt:lpstr>Segoe UI Semibold</vt:lpstr>
      <vt:lpstr>Segoe UI Semilight</vt:lpstr>
      <vt:lpstr>MNP_TS_Theme_June2020</vt:lpstr>
      <vt:lpstr>PowerPoint Presentation</vt:lpstr>
      <vt:lpstr>Ag Industry Outlook – Table of Contents</vt:lpstr>
      <vt:lpstr>Industry Outlook 2021</vt:lpstr>
      <vt:lpstr>Industry Outlook 2021</vt:lpstr>
      <vt:lpstr>Industry Outlook 2021</vt:lpstr>
      <vt:lpstr>Industry Outlook 2021</vt:lpstr>
      <vt:lpstr>Industry Outlook 2021</vt:lpstr>
      <vt:lpstr>Industry Outlook 2021 </vt:lpstr>
      <vt:lpstr>Industry Outlook 2021</vt:lpstr>
      <vt:lpstr>Industry Outlook 2021</vt:lpstr>
      <vt:lpstr>Industry Outlook 2021 </vt:lpstr>
      <vt:lpstr>Industry Outlook 2021</vt:lpstr>
      <vt:lpstr>Industry Outlook 2021</vt:lpstr>
      <vt:lpstr>Industry Outlook 2021</vt:lpstr>
      <vt:lpstr>Dairy Production</vt:lpstr>
      <vt:lpstr>Industry Outlook 2021</vt:lpstr>
      <vt:lpstr>Industry Outlook 2021</vt:lpstr>
      <vt:lpstr>Industry Outlook 2021</vt:lpstr>
      <vt:lpstr>Industry Outlook 2021</vt:lpstr>
      <vt:lpstr>Industry Outlook 2021</vt:lpstr>
      <vt:lpstr>Industry Outlook 2021</vt:lpstr>
      <vt:lpstr>Hog Production – U.S.</vt:lpstr>
      <vt:lpstr>Hog Production – U.S.</vt:lpstr>
      <vt:lpstr>Industry Outlook 2021</vt:lpstr>
      <vt:lpstr>Industry Outlook 2021 </vt:lpstr>
      <vt:lpstr>Industry Outlook 2021 </vt:lpstr>
      <vt:lpstr>Industry Outlook 2021</vt:lpstr>
      <vt:lpstr>Industry Outlook 2021 </vt:lpstr>
      <vt:lpstr>Industry Outlook 2021</vt:lpstr>
      <vt:lpstr>Industry Outlook 2021</vt:lpstr>
      <vt:lpstr>Industry Outlook 2021</vt:lpstr>
      <vt:lpstr>Industry Outlook 2021</vt:lpstr>
      <vt:lpstr>Industry Outlook 2021</vt:lpstr>
      <vt:lpstr>Contacts</vt:lpstr>
      <vt:lpstr>Appendices – Our People</vt:lpstr>
      <vt:lpstr>Appendices – Our People</vt:lpstr>
      <vt:lpstr>Appendices – Our People</vt:lpstr>
      <vt:lpstr>Appendices – Our People</vt:lpstr>
      <vt:lpstr>Appendices – Our People</vt:lpstr>
      <vt:lpstr>Appendices – Our People</vt:lpstr>
      <vt:lpstr>Appendices – Our People</vt:lpstr>
      <vt:lpstr>Appendices – Special Situations</vt:lpstr>
      <vt:lpstr>Appendices – Special Situations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testing this is just a cover page</dc:title>
  <dc:creator>Shane Oldreive</dc:creator>
  <cp:lastModifiedBy>John Loeppky</cp:lastModifiedBy>
  <cp:revision>96</cp:revision>
  <dcterms:created xsi:type="dcterms:W3CDTF">2020-05-22T03:54:25Z</dcterms:created>
  <dcterms:modified xsi:type="dcterms:W3CDTF">2021-11-16T21:17:34Z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0x01010080E7FDFA6B20BD4C98B6AB0B98976CF4</vt:lpwstr>
  </property>
</Properties>
</file>